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5"/>
  </p:notesMasterIdLst>
  <p:handoutMasterIdLst>
    <p:handoutMasterId r:id="rId96"/>
  </p:handoutMasterIdLst>
  <p:sldIdLst>
    <p:sldId id="2374" r:id="rId2"/>
    <p:sldId id="2464" r:id="rId3"/>
    <p:sldId id="2469" r:id="rId4"/>
    <p:sldId id="2466" r:id="rId5"/>
    <p:sldId id="2467" r:id="rId6"/>
    <p:sldId id="2468" r:id="rId7"/>
    <p:sldId id="2356" r:id="rId8"/>
    <p:sldId id="2341" r:id="rId9"/>
    <p:sldId id="2347" r:id="rId10"/>
    <p:sldId id="2371" r:id="rId11"/>
    <p:sldId id="2363" r:id="rId12"/>
    <p:sldId id="2380" r:id="rId13"/>
    <p:sldId id="2381" r:id="rId14"/>
    <p:sldId id="2382" r:id="rId15"/>
    <p:sldId id="2384" r:id="rId16"/>
    <p:sldId id="2364" r:id="rId17"/>
    <p:sldId id="2385" r:id="rId18"/>
    <p:sldId id="2386" r:id="rId19"/>
    <p:sldId id="2387" r:id="rId20"/>
    <p:sldId id="2388" r:id="rId21"/>
    <p:sldId id="2389" r:id="rId22"/>
    <p:sldId id="2390" r:id="rId23"/>
    <p:sldId id="2391" r:id="rId24"/>
    <p:sldId id="2392" r:id="rId25"/>
    <p:sldId id="2393" r:id="rId26"/>
    <p:sldId id="2394" r:id="rId27"/>
    <p:sldId id="2395" r:id="rId28"/>
    <p:sldId id="2396" r:id="rId29"/>
    <p:sldId id="2397" r:id="rId30"/>
    <p:sldId id="2398" r:id="rId31"/>
    <p:sldId id="2399" r:id="rId32"/>
    <p:sldId id="2400" r:id="rId33"/>
    <p:sldId id="2401" r:id="rId34"/>
    <p:sldId id="2402" r:id="rId35"/>
    <p:sldId id="2403" r:id="rId36"/>
    <p:sldId id="2404" r:id="rId37"/>
    <p:sldId id="2405" r:id="rId38"/>
    <p:sldId id="2406" r:id="rId39"/>
    <p:sldId id="2407" r:id="rId40"/>
    <p:sldId id="2408" r:id="rId41"/>
    <p:sldId id="2409" r:id="rId42"/>
    <p:sldId id="2410" r:id="rId43"/>
    <p:sldId id="2411" r:id="rId44"/>
    <p:sldId id="2412" r:id="rId45"/>
    <p:sldId id="2413" r:id="rId46"/>
    <p:sldId id="2414" r:id="rId47"/>
    <p:sldId id="2415" r:id="rId48"/>
    <p:sldId id="2416" r:id="rId49"/>
    <p:sldId id="2417" r:id="rId50"/>
    <p:sldId id="2418" r:id="rId51"/>
    <p:sldId id="2419" r:id="rId52"/>
    <p:sldId id="2420" r:id="rId53"/>
    <p:sldId id="2421" r:id="rId54"/>
    <p:sldId id="2422" r:id="rId55"/>
    <p:sldId id="2423" r:id="rId56"/>
    <p:sldId id="2424" r:id="rId57"/>
    <p:sldId id="2427" r:id="rId58"/>
    <p:sldId id="2426" r:id="rId59"/>
    <p:sldId id="2428" r:id="rId60"/>
    <p:sldId id="2429" r:id="rId61"/>
    <p:sldId id="2430" r:id="rId62"/>
    <p:sldId id="2431" r:id="rId63"/>
    <p:sldId id="2432" r:id="rId64"/>
    <p:sldId id="2433" r:id="rId65"/>
    <p:sldId id="2434" r:id="rId66"/>
    <p:sldId id="2435" r:id="rId67"/>
    <p:sldId id="2436" r:id="rId68"/>
    <p:sldId id="2437" r:id="rId69"/>
    <p:sldId id="2438" r:id="rId70"/>
    <p:sldId id="2439" r:id="rId71"/>
    <p:sldId id="2440" r:id="rId72"/>
    <p:sldId id="2441" r:id="rId73"/>
    <p:sldId id="2442" r:id="rId74"/>
    <p:sldId id="2443" r:id="rId75"/>
    <p:sldId id="2444" r:id="rId76"/>
    <p:sldId id="2445" r:id="rId77"/>
    <p:sldId id="2446" r:id="rId78"/>
    <p:sldId id="2448" r:id="rId79"/>
    <p:sldId id="2449" r:id="rId80"/>
    <p:sldId id="2450" r:id="rId81"/>
    <p:sldId id="2451" r:id="rId82"/>
    <p:sldId id="2452" r:id="rId83"/>
    <p:sldId id="2453" r:id="rId84"/>
    <p:sldId id="2454" r:id="rId85"/>
    <p:sldId id="2455" r:id="rId86"/>
    <p:sldId id="2456" r:id="rId87"/>
    <p:sldId id="2457" r:id="rId88"/>
    <p:sldId id="2458" r:id="rId89"/>
    <p:sldId id="2459" r:id="rId90"/>
    <p:sldId id="2460" r:id="rId91"/>
    <p:sldId id="2461" r:id="rId92"/>
    <p:sldId id="2463" r:id="rId93"/>
    <p:sldId id="2362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5" orient="horz" pos="2704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pos="302" userDrawn="1">
          <p15:clr>
            <a:srgbClr val="A4A3A4"/>
          </p15:clr>
        </p15:guide>
        <p15:guide id="8" pos="7265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7" autoAdjust="0"/>
    <p:restoredTop sz="50000" autoAdjust="0"/>
  </p:normalViewPr>
  <p:slideViewPr>
    <p:cSldViewPr snapToGrid="0" showGuides="1">
      <p:cViewPr varScale="1">
        <p:scale>
          <a:sx n="115" d="100"/>
          <a:sy n="115" d="100"/>
        </p:scale>
        <p:origin x="306" y="102"/>
      </p:cViewPr>
      <p:guideLst>
        <p:guide orient="horz" pos="2296"/>
        <p:guide pos="3840"/>
        <p:guide pos="3985"/>
        <p:guide orient="horz" pos="2704"/>
        <p:guide pos="960"/>
        <p:guide pos="302"/>
        <p:guide pos="7265"/>
        <p:guide orient="horz" pos="686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608409" cy="3591827"/>
          </a:xfrm>
        </p:spPr>
        <p:txBody>
          <a:bodyPr/>
          <a:lstStyle/>
          <a:p>
            <a:r>
              <a:rPr lang="ko-KR" altLang="en-US" dirty="0"/>
              <a:t>핸즈온 </a:t>
            </a:r>
            <a:r>
              <a:rPr lang="ko-KR" altLang="en-US" dirty="0" err="1"/>
              <a:t>머신러닝</a:t>
            </a:r>
            <a:r>
              <a:rPr lang="en-US" altLang="ko-KR" dirty="0"/>
              <a:t>(3</a:t>
            </a:r>
            <a:r>
              <a:rPr lang="ko-KR" altLang="en-US" dirty="0"/>
              <a:t>판</a:t>
            </a:r>
            <a:r>
              <a:rPr lang="en-US" altLang="ko-KR" dirty="0"/>
              <a:t>)</a:t>
            </a:r>
            <a:endParaRPr lang="x-none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781107"/>
            <a:ext cx="881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</a:t>
            </a:r>
            <a:r>
              <a:rPr lang="ko-KR" altLang="en-US" dirty="0"/>
              <a:t>부</a:t>
            </a:r>
            <a:r>
              <a:rPr lang="en-US" altLang="ko-KR" dirty="0"/>
              <a:t>]</a:t>
            </a:r>
            <a:r>
              <a:rPr lang="en-US" dirty="0"/>
              <a:t> </a:t>
            </a:r>
            <a:r>
              <a:rPr lang="ko-KR" altLang="en-US" dirty="0"/>
              <a:t>머신러닝 </a:t>
            </a:r>
          </a:p>
          <a:p>
            <a:r>
              <a:rPr lang="en-US" dirty="0" smtClean="0"/>
              <a:t>2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프로젝트 처음부터 끝까지</a:t>
            </a:r>
            <a:endParaRPr lang="en-US" altLang="ko-KR" dirty="0"/>
          </a:p>
        </p:txBody>
      </p:sp>
      <p:pic>
        <p:nvPicPr>
          <p:cNvPr id="9" name="Picture 2" descr="\\hanbittemp.hanbit.co.kr\IT출판부\IT출판2부\IT출판2부_2팀\이채윤\2_완료\(2023-9)핸즈온 머신러닝(3판)_박해선\7_디자인\입체표지-핸즈온 머신러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20" y="1226915"/>
            <a:ext cx="3382470" cy="39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1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실제 </a:t>
            </a:r>
            <a:r>
              <a:rPr lang="ko-KR" altLang="en-US" dirty="0"/>
              <a:t>데이터로 작업하기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3212E-A937-8DB4-CAE7-61873E6131DE}"/>
              </a:ext>
            </a:extLst>
          </p:cNvPr>
          <p:cNvSpPr txBox="1"/>
          <p:nvPr/>
        </p:nvSpPr>
        <p:spPr>
          <a:xfrm>
            <a:off x="3045041" y="593648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캘리포니아 주택 가격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5288CA-F916-F06D-30B9-2DA0FA64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12" y="1110012"/>
            <a:ext cx="6455776" cy="45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2.2.1 </a:t>
            </a:r>
            <a:r>
              <a:rPr lang="ko-KR" altLang="en-US" b="1">
                <a:solidFill>
                  <a:srgbClr val="FF0000"/>
                </a:solidFill>
              </a:rPr>
              <a:t>문제 정의</a:t>
            </a:r>
            <a:endParaRPr lang="en-US" altLang="ko-KR" b="1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비즈니스의 </a:t>
            </a:r>
            <a:r>
              <a:rPr lang="ko-KR" altLang="en-US" dirty="0"/>
              <a:t>목적이 정확히 </a:t>
            </a:r>
            <a:r>
              <a:rPr lang="ko-KR" altLang="en-US"/>
              <a:t>무엇인가</a:t>
            </a:r>
            <a:r>
              <a:rPr lang="en-US" altLang="ko-KR"/>
              <a:t>?’</a:t>
            </a:r>
          </a:p>
          <a:p>
            <a:pPr lvl="2"/>
            <a:r>
              <a:rPr lang="ko-KR" altLang="en-US"/>
              <a:t>회사에서는 이 모델을 어떻게 사용해 이익을 얻으려고 할까</a:t>
            </a:r>
            <a:r>
              <a:rPr lang="en-US" altLang="ko-KR"/>
              <a:t>?</a:t>
            </a:r>
            <a:endParaRPr lang="en-US" altLang="ko-KR" dirty="0"/>
          </a:p>
          <a:p>
            <a:pPr lvl="2"/>
            <a:r>
              <a:rPr lang="ko-KR" altLang="en-US"/>
              <a:t>현재 솔루션은 어떻게 구성되어 있나</a:t>
            </a:r>
            <a:r>
              <a:rPr lang="en-US" altLang="ko-KR"/>
              <a:t>?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43B9D-B8A3-E34C-880C-7A48C02FA7BD}"/>
              </a:ext>
            </a:extLst>
          </p:cNvPr>
          <p:cNvSpPr txBox="1"/>
          <p:nvPr/>
        </p:nvSpPr>
        <p:spPr>
          <a:xfrm>
            <a:off x="3042082" y="5263795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2-2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그림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2-2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부동산 투자를 위한 머신러닝 파이프라인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4DBE74-3A0D-C4C8-9092-00D4F10F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2668551"/>
            <a:ext cx="6229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회사는 구역의 데이터를 기반으로 중간 주택 가격을 예측하는 모델을 훈련시키는 쪽이 유용</a:t>
            </a:r>
            <a:endParaRPr lang="en-US" altLang="ko-KR"/>
          </a:p>
          <a:p>
            <a:pPr lvl="2"/>
            <a:r>
              <a:rPr lang="ko-KR" altLang="en-US"/>
              <a:t>정보를 취합해 시스템 설계</a:t>
            </a:r>
            <a:endParaRPr lang="en-US" altLang="ko-KR"/>
          </a:p>
          <a:p>
            <a:pPr lvl="3"/>
            <a:r>
              <a:rPr lang="ko-KR" altLang="en-US"/>
              <a:t>레이블된 훈련 샘플이 있으므로</a:t>
            </a:r>
            <a:r>
              <a:rPr lang="en-US" altLang="ko-KR"/>
              <a:t>(</a:t>
            </a:r>
            <a:r>
              <a:rPr lang="ko-KR" altLang="en-US"/>
              <a:t>기대 출력값</a:t>
            </a:r>
            <a:r>
              <a:rPr lang="en-US" altLang="ko-KR"/>
              <a:t>, </a:t>
            </a:r>
            <a:r>
              <a:rPr lang="ko-KR" altLang="en-US"/>
              <a:t>즉 구역의 중간 주택 가격</a:t>
            </a:r>
            <a:r>
              <a:rPr lang="en-US" altLang="ko-KR"/>
              <a:t>) </a:t>
            </a:r>
            <a:r>
              <a:rPr lang="ko-KR" altLang="en-US"/>
              <a:t>전형적인 지도 학습 작업</a:t>
            </a:r>
            <a:endParaRPr lang="en-US" altLang="ko-KR"/>
          </a:p>
          <a:p>
            <a:pPr lvl="3"/>
            <a:r>
              <a:rPr lang="ko-KR" altLang="en-US"/>
              <a:t>모델이 값을 예측 </a:t>
            </a:r>
            <a:r>
              <a:rPr lang="en-US" altLang="ko-KR"/>
              <a:t>–</a:t>
            </a:r>
            <a:r>
              <a:rPr lang="ko-KR" altLang="en-US"/>
              <a:t> 회귀</a:t>
            </a:r>
            <a:endParaRPr lang="en-US" altLang="ko-KR"/>
          </a:p>
          <a:p>
            <a:pPr lvl="4"/>
            <a:r>
              <a:rPr lang="ko-KR" altLang="en-US"/>
              <a:t>예측에 사용할 특성이 여러 개</a:t>
            </a:r>
            <a:r>
              <a:rPr lang="en-US" altLang="ko-KR"/>
              <a:t>(</a:t>
            </a:r>
            <a:r>
              <a:rPr lang="ko-KR" altLang="en-US"/>
              <a:t>구역의 인구</a:t>
            </a:r>
            <a:r>
              <a:rPr lang="en-US" altLang="ko-KR"/>
              <a:t>, </a:t>
            </a:r>
            <a:r>
              <a:rPr lang="ko-KR" altLang="en-US"/>
              <a:t>중간 소득 등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다중 회귀</a:t>
            </a:r>
            <a:r>
              <a:rPr lang="en-US" altLang="ko-KR"/>
              <a:t>(multiple regression)</a:t>
            </a:r>
          </a:p>
          <a:p>
            <a:pPr lvl="4"/>
            <a:r>
              <a:rPr lang="ko-KR" altLang="en-US"/>
              <a:t>각 구역마다 하나의 값을 예측 </a:t>
            </a:r>
            <a:r>
              <a:rPr lang="en-US" altLang="ko-KR"/>
              <a:t>-</a:t>
            </a:r>
            <a:r>
              <a:rPr lang="ko-KR" altLang="en-US"/>
              <a:t> 단변량 회귀</a:t>
            </a:r>
            <a:r>
              <a:rPr lang="en-US" altLang="ko-KR"/>
              <a:t>(univariate regression)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구역마다 여러 개의 값을 예측한다면 다변량 회귀</a:t>
            </a:r>
            <a:r>
              <a:rPr lang="en-US" altLang="ko-KR"/>
              <a:t>(multivariate regression)</a:t>
            </a:r>
          </a:p>
          <a:p>
            <a:pPr lvl="3"/>
            <a:r>
              <a:rPr lang="ko-KR" altLang="en-US"/>
              <a:t>시스템으로 들어오는 데이터에 연속적인 흐름이 없으므로 빠르게 변하는 데이터에 적응하지 않아도 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데이터가 메모리에 들어갈 만큼 충분히 작으므로 일반적인 배치 학습이 적절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51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>
                <a:extLst>
                  <a:ext uri="{FF2B5EF4-FFF2-40B4-BE49-F238E27FC236}">
                    <a16:creationId xmlns:a16="http://schemas.microsoft.com/office/drawing/2014/main" id="{2669C13A-11E1-4220-85F5-005C5289634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87015" y="815007"/>
                <a:ext cx="11046173" cy="48908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2.2.2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성능 측정 지표 선택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ko-KR" altLang="en-US" dirty="0"/>
                  <a:t>회귀 문제의 전형적인 성능 지표는 평균 제곱근 오차</a:t>
                </a:r>
                <a:r>
                  <a:rPr lang="en-US" altLang="ko-KR" dirty="0"/>
                  <a:t>(root mean square error, RMSE)</a:t>
                </a:r>
              </a:p>
              <a:p>
                <a:pPr lvl="3"/>
                <a:r>
                  <a:rPr lang="ko-KR" altLang="en-US" dirty="0"/>
                  <a:t>오차가 커질수록 이 값은 더욱 커지므로 예측에 얼마나 많은 오차가 있는지 가늠하게 해줌</a:t>
                </a:r>
                <a:endParaRPr lang="en-US" altLang="ko-KR" dirty="0"/>
              </a:p>
              <a:p>
                <a:pPr lvl="2"/>
                <a:r>
                  <a:rPr lang="ko-KR" altLang="en-US" dirty="0" err="1"/>
                  <a:t>이상치로</a:t>
                </a:r>
                <a:r>
                  <a:rPr lang="ko-KR" altLang="en-US" dirty="0"/>
                  <a:t> 보이는 구역이 많다면 평균 절대 오차</a:t>
                </a:r>
                <a:r>
                  <a:rPr lang="en-US" altLang="ko-KR" dirty="0"/>
                  <a:t>(mean absolute error, MAE, </a:t>
                </a:r>
                <a:r>
                  <a:rPr lang="ko-KR" altLang="en-US" dirty="0"/>
                  <a:t>평균 절대 편차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고려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RMSE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MAE </a:t>
                </a:r>
                <a:r>
                  <a:rPr lang="ko-KR" altLang="en-US" dirty="0"/>
                  <a:t>모두 </a:t>
                </a:r>
                <a:r>
                  <a:rPr lang="ko-KR" altLang="en-US" dirty="0" err="1"/>
                  <a:t>예측값의</a:t>
                </a:r>
                <a:r>
                  <a:rPr lang="ko-KR" altLang="en-US" dirty="0"/>
                  <a:t> 벡터와 </a:t>
                </a:r>
                <a:r>
                  <a:rPr lang="ko-KR" altLang="en-US" dirty="0" err="1"/>
                  <a:t>타깃값의</a:t>
                </a:r>
                <a:r>
                  <a:rPr lang="ko-KR" altLang="en-US" dirty="0"/>
                  <a:t> 벡터 사이의 거리를 재는 방법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거리 측정에는 여러 가지 방법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노름</a:t>
                </a:r>
                <a:r>
                  <a:rPr lang="en-US" altLang="ko-KR" dirty="0"/>
                  <a:t>(norm))</a:t>
                </a:r>
                <a:r>
                  <a:rPr lang="ko-KR" altLang="en-US" dirty="0"/>
                  <a:t>을 사용</a:t>
                </a:r>
                <a:endParaRPr lang="en-US" altLang="ko-KR" dirty="0"/>
              </a:p>
              <a:p>
                <a:pPr lvl="4"/>
                <a:r>
                  <a:rPr lang="ko-KR" altLang="en-US" dirty="0" err="1"/>
                  <a:t>제곱항을</a:t>
                </a:r>
                <a:r>
                  <a:rPr lang="ko-KR" altLang="en-US" dirty="0"/>
                  <a:t> 합한 것의 제곱근</a:t>
                </a:r>
                <a:r>
                  <a:rPr lang="en-US" altLang="ko-KR" dirty="0"/>
                  <a:t>(RMSE) </a:t>
                </a:r>
                <a:r>
                  <a:rPr lang="ko-KR" altLang="en-US" dirty="0"/>
                  <a:t>계산은 </a:t>
                </a:r>
                <a:r>
                  <a:rPr lang="ko-KR" altLang="en-US" dirty="0" err="1"/>
                  <a:t>유클리디안</a:t>
                </a:r>
                <a:r>
                  <a:rPr lang="ko-KR" altLang="en-US" dirty="0"/>
                  <a:t> 노름</a:t>
                </a:r>
                <a:r>
                  <a:rPr lang="en-US" altLang="ko-KR" dirty="0"/>
                  <a:t>(Euclidean norm)</a:t>
                </a:r>
                <a:r>
                  <a:rPr lang="ko-KR" altLang="en-US" dirty="0"/>
                  <a:t>에 해당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노름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4"/>
                <a:r>
                  <a:rPr lang="ko-KR" altLang="en-US" dirty="0"/>
                  <a:t>절댓값의 합을 계산하는 것은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노름에 해당하며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ko-KR" i="1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로 표기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</a:t>
                </a:r>
                <a:r>
                  <a:rPr lang="ko-KR" altLang="en-US" dirty="0"/>
                  <a:t>도시의 구획이 직각으로 나뉘어 있을 때 도시의 두 지점 사이의 거리를 측정하는 것과 같아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 err="1"/>
                  <a:t>맨해튼</a:t>
                </a:r>
                <a:r>
                  <a:rPr lang="ko-KR" altLang="en-US" dirty="0"/>
                  <a:t> 노름이라고도 함</a:t>
                </a:r>
                <a:endParaRPr lang="en-US" altLang="ko-KR" dirty="0"/>
              </a:p>
              <a:p>
                <a:pPr lvl="4"/>
                <a:r>
                  <a:rPr lang="ko-KR" altLang="en-US" dirty="0"/>
                  <a:t>일반적으로 원소가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개인 벡터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의 </a:t>
                </a:r>
                <a:r>
                  <a:rPr lang="en-US" altLang="ko-KR" i="1" dirty="0" err="1"/>
                  <a:t>l</a:t>
                </a:r>
                <a:r>
                  <a:rPr lang="en-US" altLang="ko-KR" baseline="-25000" dirty="0" err="1"/>
                  <a:t>k</a:t>
                </a:r>
                <a:r>
                  <a:rPr lang="ko-KR" altLang="en-US" dirty="0"/>
                  <a:t>노름은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ko-KR" b="0" i="1" baseline="-2500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 =( |v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|</a:t>
                </a:r>
                <a:r>
                  <a:rPr lang="en-US" altLang="ko-KR" baseline="30000" dirty="0"/>
                  <a:t>k</a:t>
                </a:r>
                <a:r>
                  <a:rPr lang="en-US" altLang="ko-KR" dirty="0"/>
                  <a:t> + |v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|</a:t>
                </a:r>
                <a:r>
                  <a:rPr lang="en-US" altLang="ko-KR" baseline="30000" dirty="0"/>
                  <a:t>k</a:t>
                </a:r>
                <a:r>
                  <a:rPr lang="en-US" altLang="ko-KR" dirty="0"/>
                  <a:t>  +  · · · + |</a:t>
                </a:r>
                <a:r>
                  <a:rPr lang="en-US" altLang="ko-KR" dirty="0" err="1"/>
                  <a:t>v</a:t>
                </a:r>
                <a:r>
                  <a:rPr lang="en-US" altLang="ko-KR" baseline="-25000" dirty="0" err="1"/>
                  <a:t>n</a:t>
                </a:r>
                <a:r>
                  <a:rPr lang="en-US" altLang="ko-KR" dirty="0" err="1"/>
                  <a:t>|</a:t>
                </a:r>
                <a:r>
                  <a:rPr lang="en-US" altLang="ko-KR" baseline="30000" dirty="0" err="1"/>
                  <a:t>k</a:t>
                </a:r>
                <a:r>
                  <a:rPr lang="en-US" altLang="ko-KR" baseline="30000" dirty="0"/>
                  <a:t> </a:t>
                </a:r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baseline="3000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aseline="30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ko-KR" altLang="en-US" dirty="0"/>
                  <a:t>로 정의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0</a:t>
                </a:r>
                <a:r>
                  <a:rPr lang="ko-KR" altLang="en-US" dirty="0"/>
                  <a:t>은 단순히 벡터에 있는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아닌 원소의 수이고</a:t>
                </a:r>
                <a:r>
                  <a:rPr lang="en-US" altLang="ko-KR" dirty="0"/>
                  <a:t>,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∞</a:t>
                </a:r>
                <a:r>
                  <a:rPr lang="ko-KR" altLang="en-US" dirty="0"/>
                  <a:t>는 벡터에서 가장 큰 절댓값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>
                <a:extLst>
                  <a:ext uri="{FF2B5EF4-FFF2-40B4-BE49-F238E27FC236}">
                    <a16:creationId xmlns:a16="http://schemas.microsoft.com/office/drawing/2014/main" id="{2669C13A-11E1-4220-85F5-005C52896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87015" y="815007"/>
                <a:ext cx="11046173" cy="4890849"/>
              </a:xfrm>
              <a:blipFill>
                <a:blip r:embed="rId2"/>
                <a:stretch>
                  <a:fillRect l="-497" t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B8D8A-5FAF-3F48-A042-6680A499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43" y="5657915"/>
            <a:ext cx="3781425" cy="74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8836B-50C8-D28D-4EB3-C776670D6EA4}"/>
              </a:ext>
            </a:extLst>
          </p:cNvPr>
          <p:cNvSpPr txBox="1"/>
          <p:nvPr/>
        </p:nvSpPr>
        <p:spPr>
          <a:xfrm>
            <a:off x="218352" y="51669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식 </a:t>
            </a:r>
            <a:r>
              <a:rPr lang="en-US" altLang="ko-KR" sz="1400" b="1">
                <a:latin typeface="+mn-ea"/>
              </a:rPr>
              <a:t>2-1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평균 제곱근 오차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(RMSE)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386F8-B3AD-327F-8345-8CE61158757A}"/>
              </a:ext>
            </a:extLst>
          </p:cNvPr>
          <p:cNvSpPr txBox="1"/>
          <p:nvPr/>
        </p:nvSpPr>
        <p:spPr>
          <a:xfrm>
            <a:off x="5515330" y="51669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식 </a:t>
            </a:r>
            <a:r>
              <a:rPr lang="en-US" altLang="ko-KR" sz="1400" b="1">
                <a:latin typeface="+mn-ea"/>
              </a:rPr>
              <a:t>2-2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평균 절대 오차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(MAE)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AA5DF3-0738-0619-F5BF-FFDFDFA1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74" y="5715065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8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2.2.3 </a:t>
            </a:r>
            <a:r>
              <a:rPr lang="ko-KR" altLang="en-US" b="1">
                <a:solidFill>
                  <a:srgbClr val="FF0000"/>
                </a:solidFill>
              </a:rPr>
              <a:t>가정 검사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지금까지 만든 가정을 나열하고 검사</a:t>
            </a:r>
            <a:endParaRPr lang="en-US" altLang="ko-KR"/>
          </a:p>
          <a:p>
            <a:pPr lvl="2"/>
            <a:r>
              <a:rPr lang="ko-KR" altLang="en-US"/>
              <a:t>이 과정에서 심각한 문제를 일찍 발견할 수도 있음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시스템이 출력한 구역의 가격이 그대로 다음 머신러닝 시스템의 입력으로 사용될 거라 가정했는데</a:t>
            </a:r>
            <a:r>
              <a:rPr lang="en-US" altLang="ko-KR"/>
              <a:t>, </a:t>
            </a:r>
            <a:r>
              <a:rPr lang="ko-KR" altLang="en-US"/>
              <a:t>하위 시스템에서 이 값을 </a:t>
            </a:r>
            <a:r>
              <a:rPr lang="en-US" altLang="ko-KR"/>
              <a:t>(‘</a:t>
            </a:r>
            <a:r>
              <a:rPr lang="ko-KR" altLang="en-US"/>
              <a:t>저렴’</a:t>
            </a:r>
            <a:r>
              <a:rPr lang="en-US" altLang="ko-KR"/>
              <a:t>, ‘</a:t>
            </a:r>
            <a:r>
              <a:rPr lang="ko-KR" altLang="en-US"/>
              <a:t>보통’</a:t>
            </a:r>
            <a:r>
              <a:rPr lang="en-US" altLang="ko-KR"/>
              <a:t>, ‘</a:t>
            </a:r>
            <a:r>
              <a:rPr lang="ko-KR" altLang="en-US"/>
              <a:t>고가’ 같은</a:t>
            </a:r>
            <a:r>
              <a:rPr lang="en-US" altLang="ko-KR"/>
              <a:t>) </a:t>
            </a:r>
            <a:r>
              <a:rPr lang="ko-KR" altLang="en-US"/>
              <a:t>카테고리로 바꾸고 가격 대신 카테고리를 사용하면 어떻게 될까</a:t>
            </a:r>
            <a:r>
              <a:rPr lang="en-US" altLang="ko-KR"/>
              <a:t>? </a:t>
            </a:r>
          </a:p>
          <a:p>
            <a:pPr lvl="3"/>
            <a:r>
              <a:rPr lang="ko-KR" altLang="en-US"/>
              <a:t>정확한 가격을 구하는 것이 전혀 중요하지 않고</a:t>
            </a:r>
            <a:r>
              <a:rPr lang="en-US" altLang="ko-KR"/>
              <a:t>,  </a:t>
            </a:r>
            <a:r>
              <a:rPr lang="ko-KR" altLang="en-US"/>
              <a:t>올바른 카테고리를 구하는 시스템이 필요</a:t>
            </a:r>
            <a:endParaRPr lang="en-US" altLang="ko-KR"/>
          </a:p>
          <a:p>
            <a:pPr lvl="3"/>
            <a:r>
              <a:rPr lang="ko-KR" altLang="en-US"/>
              <a:t>따라서</a:t>
            </a:r>
            <a:r>
              <a:rPr lang="en-US" altLang="ko-KR"/>
              <a:t>,</a:t>
            </a:r>
            <a:r>
              <a:rPr lang="ko-KR" altLang="en-US"/>
              <a:t> 회귀가 아니라 분류 작업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02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오픈 소스 예제</a:t>
            </a:r>
            <a:endParaRPr lang="en-US" altLang="ko-KR" dirty="0"/>
          </a:p>
          <a:p>
            <a:pPr lvl="1"/>
            <a:r>
              <a:rPr lang="ko-KR" altLang="en-US" dirty="0"/>
              <a:t>주피터 노트북 코드 예제</a:t>
            </a:r>
            <a:r>
              <a:rPr lang="en-US" altLang="ko-KR" dirty="0"/>
              <a:t>: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github.com/rickiepark/handson-ml3</a:t>
            </a:r>
            <a:endParaRPr lang="en-US" dirty="0"/>
          </a:p>
          <a:p>
            <a:pPr lvl="2"/>
            <a:r>
              <a:rPr lang="ko-KR" altLang="en-US" dirty="0"/>
              <a:t>주피터 노트북은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실행 가능한 코드</a:t>
            </a:r>
            <a:r>
              <a:rPr lang="en-US" altLang="ko-KR" dirty="0"/>
              <a:t>(</a:t>
            </a:r>
            <a:r>
              <a:rPr lang="ko-KR" altLang="en-US" dirty="0"/>
              <a:t>이 책의 경우 </a:t>
            </a:r>
            <a:r>
              <a:rPr lang="ko-KR" altLang="en-US" dirty="0" err="1"/>
              <a:t>파이썬</a:t>
            </a:r>
            <a:r>
              <a:rPr lang="en-US" altLang="ko-KR" dirty="0"/>
              <a:t>)</a:t>
            </a:r>
            <a:r>
              <a:rPr lang="ko-KR" altLang="en-US" dirty="0"/>
              <a:t>를 담은 </a:t>
            </a:r>
            <a:r>
              <a:rPr lang="ko-KR" altLang="en-US" dirty="0" err="1"/>
              <a:t>인터랙티브한</a:t>
            </a:r>
            <a:r>
              <a:rPr lang="ko-KR" altLang="en-US" dirty="0"/>
              <a:t> 문서</a:t>
            </a:r>
            <a:endParaRPr lang="en-US" altLang="ko-KR" dirty="0"/>
          </a:p>
          <a:p>
            <a:pPr lvl="2"/>
            <a:r>
              <a:rPr lang="ko-KR" altLang="en-US" dirty="0"/>
              <a:t>온라인에서 주피터 노트북을 바로 실행할 수 있는 무료 서비스인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 smtClean="0"/>
              <a:t>코랩</a:t>
            </a:r>
            <a:r>
              <a:rPr lang="en-US" altLang="ko-KR" dirty="0"/>
              <a:t>(</a:t>
            </a:r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이 노트북을 실행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2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2.3.1 </a:t>
            </a:r>
            <a:r>
              <a:rPr lang="ko-KR" altLang="en-US" b="1" dirty="0" err="1">
                <a:solidFill>
                  <a:srgbClr val="FF0000"/>
                </a:solidFill>
              </a:rPr>
              <a:t>구글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코랩을</a:t>
            </a:r>
            <a:r>
              <a:rPr lang="ko-KR" altLang="en-US" b="1" dirty="0">
                <a:solidFill>
                  <a:srgbClr val="FF0000"/>
                </a:solidFill>
              </a:rPr>
              <a:t> 사용하여 예제 코드 실행하기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브라우저를 열고 </a:t>
            </a:r>
            <a:r>
              <a:rPr lang="en-US" altLang="ko-KR" dirty="0"/>
              <a:t>http://bit.ly/3K5sOoj</a:t>
            </a:r>
            <a:r>
              <a:rPr lang="ko-KR" altLang="en-US" dirty="0"/>
              <a:t>에 방문</a:t>
            </a:r>
            <a:endParaRPr lang="en-US" altLang="ko-KR" dirty="0"/>
          </a:p>
          <a:p>
            <a:pPr lvl="2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코랩</a:t>
            </a:r>
            <a:r>
              <a:rPr lang="ko-KR" altLang="en-US" dirty="0"/>
              <a:t> 페이지가 열리고 이 책의 주피터 노트북 목록이 보임</a:t>
            </a:r>
            <a:endParaRPr lang="en-US" altLang="ko-KR" dirty="0"/>
          </a:p>
          <a:p>
            <a:pPr lvl="2"/>
            <a:r>
              <a:rPr lang="ko-KR" altLang="en-US" dirty="0"/>
              <a:t>장마다 하나의 노트북이 있고</a:t>
            </a:r>
            <a:r>
              <a:rPr lang="en-US" altLang="ko-KR" dirty="0"/>
              <a:t>, </a:t>
            </a:r>
            <a:r>
              <a:rPr lang="ko-KR" altLang="en-US" dirty="0"/>
              <a:t>추가 노트북과 </a:t>
            </a:r>
            <a:r>
              <a:rPr lang="ko-KR" altLang="en-US" dirty="0" err="1"/>
              <a:t>넘파이</a:t>
            </a:r>
            <a:r>
              <a:rPr lang="en-US" altLang="ko-KR" dirty="0"/>
              <a:t>, </a:t>
            </a:r>
            <a:r>
              <a:rPr lang="ko-KR" altLang="en-US" dirty="0" err="1"/>
              <a:t>맷플롯립</a:t>
            </a:r>
            <a:r>
              <a:rPr lang="en-US" altLang="ko-KR" dirty="0"/>
              <a:t>,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  <a:r>
              <a:rPr lang="en-US" altLang="ko-KR" dirty="0"/>
              <a:t>, </a:t>
            </a:r>
            <a:r>
              <a:rPr lang="ko-KR" altLang="en-US" dirty="0"/>
              <a:t>미분을 위한 </a:t>
            </a:r>
            <a:r>
              <a:rPr lang="ko-KR" altLang="en-US" dirty="0" err="1"/>
              <a:t>튜토리얼이</a:t>
            </a:r>
            <a:r>
              <a:rPr lang="ko-KR" altLang="en-US" dirty="0"/>
              <a:t>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02_end_to_end_machine_learning_project.ipynb</a:t>
            </a:r>
            <a:r>
              <a:rPr lang="ko-KR" altLang="en-US" dirty="0"/>
              <a:t>를 클릭하면 </a:t>
            </a:r>
            <a:r>
              <a:rPr lang="en-US" altLang="ko-KR" dirty="0"/>
              <a:t>2</a:t>
            </a:r>
            <a:r>
              <a:rPr lang="ko-KR" altLang="en-US" dirty="0"/>
              <a:t>장의 노트북이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코랩에서</a:t>
            </a:r>
            <a:r>
              <a:rPr lang="ko-KR" altLang="en-US" dirty="0"/>
              <a:t> 열림</a:t>
            </a:r>
            <a:endParaRPr lang="en-US" altLang="ko-KR" dirty="0"/>
          </a:p>
          <a:p>
            <a:pPr lvl="2"/>
            <a:r>
              <a:rPr lang="ko-KR" altLang="en-US" dirty="0"/>
              <a:t>하나의 주피터 노트북은 셀</a:t>
            </a:r>
            <a:r>
              <a:rPr lang="en-US" altLang="ko-KR" dirty="0"/>
              <a:t>(cell)</a:t>
            </a:r>
            <a:r>
              <a:rPr lang="ko-KR" altLang="en-US" dirty="0"/>
              <a:t>의 목록으로 구성되고</a:t>
            </a:r>
            <a:r>
              <a:rPr lang="en-US" altLang="ko-KR" dirty="0"/>
              <a:t>, </a:t>
            </a:r>
            <a:r>
              <a:rPr lang="ko-KR" altLang="en-US" dirty="0"/>
              <a:t>각 셀은 실행 가능한 코드나 텍스트를 담고 있음</a:t>
            </a:r>
            <a:endParaRPr lang="en-US" altLang="ko-KR" dirty="0"/>
          </a:p>
          <a:p>
            <a:pPr lvl="2"/>
            <a:r>
              <a:rPr lang="ko-KR" altLang="en-US" dirty="0"/>
              <a:t>새로운 코드 셀과 런타임 할당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B6E30-74E0-7D77-777E-BCE57E7F2702}"/>
              </a:ext>
            </a:extLst>
          </p:cNvPr>
          <p:cNvSpPr txBox="1"/>
          <p:nvPr/>
        </p:nvSpPr>
        <p:spPr>
          <a:xfrm>
            <a:off x="1591118" y="5720889"/>
            <a:ext cx="363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2-3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코랩에서 노트북 목록 보기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C7664-995D-AF61-C81B-52FFBFBF82E7}"/>
              </a:ext>
            </a:extLst>
          </p:cNvPr>
          <p:cNvSpPr txBox="1"/>
          <p:nvPr/>
        </p:nvSpPr>
        <p:spPr>
          <a:xfrm>
            <a:off x="6773662" y="6164531"/>
            <a:ext cx="363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2-4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코랩에서 열린 노트북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6C87EB-4455-3083-AAE7-ED053E44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21" y="3155180"/>
            <a:ext cx="4811095" cy="2523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C6933F-29DB-6A95-E957-5D1BCD17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2888736"/>
            <a:ext cx="4834198" cy="3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2.3.2 </a:t>
            </a:r>
            <a:r>
              <a:rPr lang="ko-KR" altLang="en-US" b="1">
                <a:solidFill>
                  <a:srgbClr val="FF0000"/>
                </a:solidFill>
              </a:rPr>
              <a:t>코드와 데이터 저장하기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코랩 노트북에서 수정한 내용은 브라우저 탭이 열려있는 동안만 유지</a:t>
            </a:r>
            <a:endParaRPr lang="en-US" altLang="ko-KR"/>
          </a:p>
          <a:p>
            <a:pPr lvl="2"/>
            <a:r>
              <a:rPr lang="ko-KR" altLang="en-US"/>
              <a:t>수정한 내용을 유지하려면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→ [Drive</a:t>
            </a:r>
            <a:r>
              <a:rPr lang="ko-KR" altLang="en-US"/>
              <a:t>에 사본 저장</a:t>
            </a:r>
            <a:r>
              <a:rPr lang="en-US" altLang="ko-KR"/>
              <a:t>] </a:t>
            </a:r>
            <a:r>
              <a:rPr lang="ko-KR" altLang="en-US"/>
              <a:t>또는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→ [</a:t>
            </a:r>
            <a:r>
              <a:rPr lang="ko-KR" altLang="en-US"/>
              <a:t>다운로드</a:t>
            </a:r>
            <a:r>
              <a:rPr lang="en-US" altLang="ko-KR"/>
              <a:t>] → [.ipynb </a:t>
            </a:r>
            <a:r>
              <a:rPr lang="ko-KR" altLang="en-US"/>
              <a:t>다운로드</a:t>
            </a:r>
            <a:r>
              <a:rPr lang="en-US" altLang="ko-KR"/>
              <a:t>]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C7664-995D-AF61-C81B-52FFBFBF82E7}"/>
              </a:ext>
            </a:extLst>
          </p:cNvPr>
          <p:cNvSpPr txBox="1"/>
          <p:nvPr/>
        </p:nvSpPr>
        <p:spPr>
          <a:xfrm>
            <a:off x="1453718" y="4931289"/>
            <a:ext cx="9347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2-5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 런타임에서 파일을 다운로드하거나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(① → ② → ③), </a:t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드라이브에 마운팅하기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 ① →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원 아이콘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AA6B2-172A-6FE9-43B8-7A4D2632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28433"/>
            <a:ext cx="4876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2.3.3 </a:t>
            </a:r>
            <a:r>
              <a:rPr lang="ko-KR" altLang="en-US" b="1" dirty="0">
                <a:solidFill>
                  <a:srgbClr val="FF0000"/>
                </a:solidFill>
              </a:rPr>
              <a:t>대화식 환경의 편리함과 위험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주피터 노트북은 </a:t>
            </a:r>
            <a:r>
              <a:rPr lang="ko-KR" altLang="en-US" dirty="0" err="1"/>
              <a:t>인터랙티브한</a:t>
            </a:r>
            <a:r>
              <a:rPr lang="ko-KR" altLang="en-US" dirty="0"/>
              <a:t> 환경</a:t>
            </a:r>
            <a:endParaRPr lang="en-US" altLang="ko-KR" dirty="0"/>
          </a:p>
          <a:p>
            <a:pPr lvl="2"/>
            <a:r>
              <a:rPr lang="ko-KR" altLang="en-US" dirty="0"/>
              <a:t>각 셀을 하나씩 실행하다가 도중에 멈추고 새로운 셀을 추가한 다음 코드를 입력하여 실행 가능</a:t>
            </a:r>
            <a:endParaRPr lang="en-US" altLang="ko-KR" dirty="0"/>
          </a:p>
          <a:p>
            <a:pPr lvl="2"/>
            <a:r>
              <a:rPr lang="ko-KR" altLang="en-US" dirty="0"/>
              <a:t>다시 돌아가서 이전 셀을 실행할 수도 있음</a:t>
            </a:r>
            <a:endParaRPr lang="en-US" altLang="ko-KR" dirty="0"/>
          </a:p>
          <a:p>
            <a:pPr lvl="2"/>
            <a:r>
              <a:rPr lang="ko-KR" altLang="en-US" dirty="0"/>
              <a:t>잘못된 순서로 셀을 실행하기가 매우 쉬움</a:t>
            </a:r>
            <a:endParaRPr lang="en-US" altLang="ko-KR" dirty="0"/>
          </a:p>
          <a:p>
            <a:pPr lvl="2"/>
            <a:r>
              <a:rPr lang="ko-KR" altLang="en-US" dirty="0"/>
              <a:t>어떤 셀을 실행하는 것을 잊어버릴 수 있음</a:t>
            </a:r>
            <a:endParaRPr lang="en-US" altLang="ko-KR" dirty="0"/>
          </a:p>
          <a:p>
            <a:pPr lvl="3"/>
            <a:r>
              <a:rPr lang="ko-KR" altLang="en-US" dirty="0"/>
              <a:t>이런 경우에는 이어지는 코드 셀이 실행되지 않을 가능성이 높음</a:t>
            </a:r>
            <a:endParaRPr lang="en-US" altLang="ko-KR" dirty="0"/>
          </a:p>
          <a:p>
            <a:pPr lvl="3"/>
            <a:r>
              <a:rPr lang="ko-KR" altLang="en-US" dirty="0"/>
              <a:t>각 노트북에 있는 첫 번째 코드 셀은 설정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패키지 </a:t>
            </a:r>
            <a:r>
              <a:rPr lang="ko-KR" altLang="en-US" dirty="0" err="1"/>
              <a:t>임포트</a:t>
            </a:r>
            <a:r>
              <a:rPr lang="en-US" altLang="ko-KR" dirty="0"/>
              <a:t>)</a:t>
            </a:r>
            <a:r>
              <a:rPr lang="ko-KR" altLang="en-US" dirty="0"/>
              <a:t>를 담고 있기 때문에 가장 먼저 실행해야 함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4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2.3.4 </a:t>
            </a:r>
            <a:r>
              <a:rPr lang="ko-KR" altLang="en-US" b="1">
                <a:solidFill>
                  <a:srgbClr val="FF0000"/>
                </a:solidFill>
              </a:rPr>
              <a:t>책의 코드와 노트북의 코드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이따금 책에 있는 코드와 노트북에 있는 코드가 조금 다른 경우가 있음</a:t>
            </a:r>
            <a:endParaRPr lang="en-US" altLang="ko-KR"/>
          </a:p>
          <a:p>
            <a:pPr lvl="2"/>
            <a:r>
              <a:rPr lang="ko-KR" altLang="en-US"/>
              <a:t>이 책을 읽고 있을 때 라이브러리가 조금 변경될 수 있음</a:t>
            </a:r>
            <a:endParaRPr lang="en-US" altLang="ko-KR"/>
          </a:p>
          <a:p>
            <a:pPr lvl="3"/>
            <a:r>
              <a:rPr lang="ko-KR" altLang="en-US"/>
              <a:t>책에 있는 코드를 실행했을 때 에러가 발생했다면 노트북에 있는 코드를 참조</a:t>
            </a:r>
            <a:endParaRPr lang="en-US" altLang="ko-KR"/>
          </a:p>
          <a:p>
            <a:pPr lvl="2"/>
            <a:r>
              <a:rPr lang="ko-KR" altLang="en-US"/>
              <a:t>노트북에는 그래프를 꾸미고</a:t>
            </a:r>
            <a:r>
              <a:rPr lang="en-US" altLang="ko-KR"/>
              <a:t>(</a:t>
            </a:r>
            <a:r>
              <a:rPr lang="ko-KR" altLang="en-US"/>
              <a:t>레이블 추가</a:t>
            </a:r>
            <a:r>
              <a:rPr lang="en-US" altLang="ko-KR"/>
              <a:t>, </a:t>
            </a:r>
            <a:r>
              <a:rPr lang="ko-KR" altLang="en-US"/>
              <a:t>폰트 크기 설정 등</a:t>
            </a:r>
            <a:r>
              <a:rPr lang="en-US" altLang="ko-KR"/>
              <a:t>) </a:t>
            </a:r>
            <a:r>
              <a:rPr lang="ko-KR" altLang="en-US"/>
              <a:t>책에 사용하기 위해 고해상도로 저장하는 코드가 추가</a:t>
            </a:r>
            <a:endParaRPr lang="en-US" altLang="ko-KR"/>
          </a:p>
          <a:p>
            <a:pPr lvl="3"/>
            <a:r>
              <a:rPr lang="ko-KR" altLang="en-US"/>
              <a:t>이런 코드는 무시해도 괜찮음</a:t>
            </a:r>
            <a:endParaRPr lang="en-US" altLang="ko-KR"/>
          </a:p>
          <a:p>
            <a:pPr lvl="2"/>
            <a:r>
              <a:rPr lang="ko-KR" altLang="en-US"/>
              <a:t>최대한 코드를 읽기 편하고 단순하게 작성</a:t>
            </a:r>
            <a:endParaRPr lang="en-US" altLang="ko-KR"/>
          </a:p>
          <a:p>
            <a:pPr lvl="3"/>
            <a:r>
              <a:rPr lang="ko-KR" altLang="en-US"/>
              <a:t>함수와 클래스 정의는 매우 적으며 복잡하지 않게 구성</a:t>
            </a:r>
            <a:endParaRPr lang="en-US" altLang="ko-KR"/>
          </a:p>
          <a:p>
            <a:pPr lvl="3"/>
            <a:r>
              <a:rPr lang="ko-KR" altLang="en-US"/>
              <a:t>실행하는 코드를 바로 보여주고 검색이 필요한 여러 추상화 계층에 감춰지지 않도록 하기 위함</a:t>
            </a:r>
            <a:endParaRPr lang="en-US" altLang="ko-KR"/>
          </a:p>
          <a:p>
            <a:pPr lvl="3"/>
            <a:r>
              <a:rPr lang="ko-KR" altLang="en-US"/>
              <a:t>코드를 이리저리 수정하기도 쉬움</a:t>
            </a:r>
          </a:p>
          <a:p>
            <a:pPr lvl="3"/>
            <a:r>
              <a:rPr lang="ko-KR" altLang="en-US"/>
              <a:t>단순함을 위하여 에러 처리는 제한적으로 수행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 smtClean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 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3362D23-A774-4433-9ACD-C201DD15AB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2" y="630316"/>
            <a:ext cx="6377768" cy="526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700" b="1" dirty="0">
                <a:latin typeface="+mn-ea"/>
              </a:rPr>
              <a:t>지은이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오렐리앙 제롱 </a:t>
            </a:r>
            <a:r>
              <a:rPr lang="en-US" altLang="ko-KR" sz="1700" b="1" dirty="0" err="1">
                <a:latin typeface="+mn-ea"/>
              </a:rPr>
              <a:t>Aurélien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en-US" altLang="ko-KR" sz="1700" b="1" dirty="0" err="1">
                <a:latin typeface="+mn-ea"/>
              </a:rPr>
              <a:t>Géron</a:t>
            </a:r>
            <a:endParaRPr lang="en-US" altLang="ko-KR" sz="1700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머신러닝 컨설턴트</a:t>
            </a:r>
            <a:r>
              <a:rPr lang="en-US" altLang="ko-KR" sz="1500" dirty="0">
                <a:latin typeface="+mn-ea"/>
              </a:rPr>
              <a:t>. 2013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2016</a:t>
            </a:r>
            <a:r>
              <a:rPr lang="ko-KR" altLang="en-US" sz="1500" dirty="0">
                <a:latin typeface="+mn-ea"/>
              </a:rPr>
              <a:t>년까지 구글에서 유튜브 동영상 </a:t>
            </a:r>
            <a:r>
              <a:rPr lang="en-US" altLang="ko-KR" sz="1500" dirty="0">
                <a:latin typeface="+mn-ea"/>
              </a:rPr>
              <a:t/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분류 팀을 이끌었다</a:t>
            </a:r>
            <a:r>
              <a:rPr lang="en-US" altLang="ko-KR" sz="1500" dirty="0">
                <a:latin typeface="+mn-ea"/>
              </a:rPr>
              <a:t>. 2002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2012</a:t>
            </a:r>
            <a:r>
              <a:rPr lang="ko-KR" altLang="en-US" sz="1500" dirty="0">
                <a:latin typeface="+mn-ea"/>
              </a:rPr>
              <a:t>년까지 프랑스의 모바일 </a:t>
            </a:r>
            <a:r>
              <a:rPr lang="en-US" altLang="ko-KR" sz="1500" dirty="0">
                <a:latin typeface="+mn-ea"/>
              </a:rPr>
              <a:t>ISP </a:t>
            </a:r>
            <a:r>
              <a:rPr lang="ko-KR" altLang="en-US" sz="1500" dirty="0">
                <a:latin typeface="+mn-ea"/>
              </a:rPr>
              <a:t>선두 주자인 위퍼스트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Wifirst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를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2001</a:t>
            </a:r>
            <a:r>
              <a:rPr lang="ko-KR" altLang="en-US" sz="1500" dirty="0">
                <a:latin typeface="+mn-ea"/>
              </a:rPr>
              <a:t>년에는 폴리콘셀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Polyconseil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을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이 회사는 지금 전기차 공유 서비스인 오토립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Autolib</a:t>
            </a:r>
            <a:r>
              <a:rPr lang="en-US" altLang="ko-KR" sz="1500" dirty="0">
                <a:latin typeface="+mn-ea"/>
              </a:rPr>
              <a:t>’)</a:t>
            </a:r>
            <a:r>
              <a:rPr lang="ko-KR" altLang="en-US" sz="1500" dirty="0">
                <a:latin typeface="+mn-ea"/>
              </a:rPr>
              <a:t>을 운영하고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ko-KR" altLang="en-US" sz="1500" dirty="0">
                <a:latin typeface="+mn-ea"/>
              </a:rPr>
              <a:t>그전에는 재무</a:t>
            </a:r>
            <a:r>
              <a:rPr lang="en-US" altLang="ko-KR" sz="1500" dirty="0">
                <a:latin typeface="+mn-ea"/>
              </a:rPr>
              <a:t>(J. P. </a:t>
            </a:r>
            <a:r>
              <a:rPr lang="ko-KR" altLang="en-US" sz="1500" dirty="0">
                <a:latin typeface="+mn-ea"/>
              </a:rPr>
              <a:t>모건과 </a:t>
            </a:r>
            <a:r>
              <a:rPr lang="ko-KR" altLang="en-US" sz="1500" dirty="0" err="1">
                <a:latin typeface="+mn-ea"/>
              </a:rPr>
              <a:t>소시에테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제네랄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Société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en-US" altLang="ko-KR" sz="1500" dirty="0" err="1" smtClean="0">
                <a:latin typeface="+mn-ea"/>
              </a:rPr>
              <a:t>Générale</a:t>
            </a:r>
            <a:r>
              <a:rPr lang="en-US" altLang="ko-KR" sz="1500" dirty="0" smtClean="0">
                <a:latin typeface="+mn-ea"/>
              </a:rPr>
              <a:t>)), </a:t>
            </a:r>
            <a:r>
              <a:rPr lang="ko-KR" altLang="en-US" sz="1500" dirty="0">
                <a:latin typeface="+mn-ea"/>
              </a:rPr>
              <a:t>방위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캐나다 국방부</a:t>
            </a:r>
            <a:r>
              <a:rPr lang="en-US" altLang="ko-KR" sz="1500" dirty="0">
                <a:latin typeface="+mn-ea"/>
              </a:rPr>
              <a:t>), </a:t>
            </a:r>
            <a:r>
              <a:rPr lang="ko-KR" altLang="en-US" sz="1500" dirty="0">
                <a:latin typeface="+mn-ea"/>
              </a:rPr>
              <a:t>의료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수혈</a:t>
            </a:r>
            <a:r>
              <a:rPr lang="en-US" altLang="ko-KR" sz="1500" dirty="0">
                <a:latin typeface="+mn-ea"/>
              </a:rPr>
              <a:t>) </a:t>
            </a:r>
            <a:r>
              <a:rPr lang="ko-KR" altLang="en-US" sz="1500" dirty="0">
                <a:latin typeface="+mn-ea"/>
              </a:rPr>
              <a:t>등 다양한 분야에서 엔지니어로 일했고</a:t>
            </a:r>
            <a:r>
              <a:rPr lang="en-US" altLang="ko-KR" sz="1500" dirty="0">
                <a:latin typeface="+mn-ea"/>
              </a:rPr>
              <a:t>, C++, </a:t>
            </a:r>
            <a:r>
              <a:rPr lang="en-US" altLang="ko-KR" sz="1500" dirty="0" err="1">
                <a:latin typeface="+mn-ea"/>
              </a:rPr>
              <a:t>WiFi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인터넷 구조에 </a:t>
            </a:r>
            <a:r>
              <a:rPr lang="ko-KR" altLang="en-US" sz="1500" dirty="0" smtClean="0">
                <a:latin typeface="+mn-ea"/>
              </a:rPr>
              <a:t>관한 </a:t>
            </a:r>
            <a:r>
              <a:rPr lang="ko-KR" altLang="en-US" sz="1500" dirty="0">
                <a:latin typeface="+mn-ea"/>
              </a:rPr>
              <a:t>몇 권의 </a:t>
            </a:r>
            <a:r>
              <a:rPr lang="ko-KR" altLang="en-US" sz="1500" dirty="0" smtClean="0">
                <a:latin typeface="+mn-ea"/>
              </a:rPr>
              <a:t>기술 서적을 </a:t>
            </a:r>
            <a:r>
              <a:rPr lang="ko-KR" altLang="en-US" sz="1500" dirty="0">
                <a:latin typeface="+mn-ea"/>
              </a:rPr>
              <a:t>썼으며 한 프랑스 </a:t>
            </a:r>
            <a:r>
              <a:rPr lang="ko-KR" altLang="en-US" sz="1500" dirty="0" smtClean="0">
                <a:latin typeface="+mn-ea"/>
              </a:rPr>
              <a:t>공과대학에서 컴퓨터과학을 </a:t>
            </a:r>
            <a:r>
              <a:rPr lang="ko-KR" altLang="en-US" sz="1500" dirty="0">
                <a:latin typeface="+mn-ea"/>
              </a:rPr>
              <a:t>가르쳤다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1700" b="1" dirty="0" smtClean="0">
                <a:latin typeface="+mn-ea"/>
              </a:rPr>
              <a:t>옮긴이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박해선 </a:t>
            </a:r>
            <a:r>
              <a:rPr lang="en-US" altLang="ko-KR" sz="1700" b="1" dirty="0">
                <a:latin typeface="+mn-ea"/>
              </a:rPr>
              <a:t>haesun.park@tensorflow.blog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기계공학을 전공했지만 졸업 후엔 줄곧 코드를 읽고 쓰는 일을 </a:t>
            </a:r>
            <a:r>
              <a:rPr lang="ko-KR" altLang="en-US" sz="1500" dirty="0" smtClean="0">
                <a:latin typeface="+mn-ea"/>
              </a:rPr>
              <a:t>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 err="1">
                <a:latin typeface="+mn-ea"/>
              </a:rPr>
              <a:t>블로그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i="1" dirty="0" err="1" smtClean="0">
                <a:latin typeface="+mn-ea"/>
              </a:rPr>
              <a:t>tensorflow.blog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글을 쓰고 </a:t>
            </a:r>
            <a:r>
              <a:rPr lang="ko-KR" altLang="en-US" sz="1500" dirty="0" err="1">
                <a:latin typeface="+mn-ea"/>
              </a:rPr>
              <a:t>머신러닝과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딥러닝에</a:t>
            </a:r>
            <a:r>
              <a:rPr lang="ko-KR" altLang="en-US" sz="1500" dirty="0">
                <a:latin typeface="+mn-ea"/>
              </a:rPr>
              <a:t> 관한 책을 집필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번역하면서 소프트웨어와 과학의 경계를 흥미롭게 탐험하고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en-US" altLang="ko-KR" sz="1500" dirty="0">
                <a:latin typeface="+mn-ea"/>
              </a:rPr>
              <a:t>『</a:t>
            </a:r>
            <a:r>
              <a:rPr lang="ko-KR" altLang="en-US" sz="1500" dirty="0" err="1">
                <a:latin typeface="+mn-ea"/>
              </a:rPr>
              <a:t>챗</a:t>
            </a:r>
            <a:r>
              <a:rPr lang="en-US" altLang="ko-KR" sz="1500" dirty="0">
                <a:latin typeface="+mn-ea"/>
              </a:rPr>
              <a:t>GPT</a:t>
            </a:r>
            <a:r>
              <a:rPr lang="ko-KR" altLang="en-US" sz="1500" dirty="0">
                <a:latin typeface="+mn-ea"/>
              </a:rPr>
              <a:t>로 대화하는 기술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</a:t>
            </a:r>
            <a:r>
              <a:rPr lang="ko-KR" altLang="en-US" sz="1500" dirty="0">
                <a:latin typeface="+mn-ea"/>
              </a:rPr>
              <a:t>혼자 공부하는 </a:t>
            </a:r>
            <a:r>
              <a:rPr lang="ko-KR" altLang="en-US" sz="1500" dirty="0" err="1">
                <a:latin typeface="+mn-ea"/>
              </a:rPr>
              <a:t>머신러닝</a:t>
            </a:r>
            <a:r>
              <a:rPr lang="en-US" altLang="ko-KR" sz="1500" dirty="0">
                <a:latin typeface="+mn-ea"/>
              </a:rPr>
              <a:t>+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2020), 『</a:t>
            </a:r>
            <a:r>
              <a:rPr lang="ko-KR" altLang="en-US" sz="1500" dirty="0">
                <a:latin typeface="+mn-ea"/>
              </a:rPr>
              <a:t>혼자 공부하는 데이터 분석 </a:t>
            </a:r>
            <a:r>
              <a:rPr lang="en-US" altLang="ko-KR" sz="1500" dirty="0">
                <a:latin typeface="+mn-ea"/>
              </a:rPr>
              <a:t>with </a:t>
            </a:r>
            <a:r>
              <a:rPr lang="ko-KR" altLang="en-US" sz="1500" dirty="0" err="1">
                <a:latin typeface="+mn-ea"/>
              </a:rPr>
              <a:t>파이썬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『Do it! 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ko-KR" altLang="en-US" sz="1500" dirty="0">
                <a:latin typeface="+mn-ea"/>
              </a:rPr>
              <a:t> 입문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이지스퍼블리싱</a:t>
            </a:r>
            <a:r>
              <a:rPr lang="en-US" altLang="ko-KR" sz="1500" dirty="0">
                <a:latin typeface="+mn-ea"/>
              </a:rPr>
              <a:t>, 2019) </a:t>
            </a:r>
            <a:r>
              <a:rPr lang="ko-KR" altLang="en-US" sz="1500" dirty="0">
                <a:latin typeface="+mn-ea"/>
              </a:rPr>
              <a:t>등 </a:t>
            </a:r>
            <a:r>
              <a:rPr lang="ko-KR" altLang="en-US" sz="1500" dirty="0" smtClean="0">
                <a:latin typeface="+mn-ea"/>
              </a:rPr>
              <a:t>집필했다</a:t>
            </a:r>
            <a:r>
              <a:rPr lang="en-US" altLang="ko-KR" sz="1500" dirty="0" smtClean="0">
                <a:latin typeface="+mn-ea"/>
              </a:rPr>
              <a:t>.</a:t>
            </a:r>
            <a:endParaRPr lang="en-US" altLang="ko-KR" sz="15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83237-135B-4034-D714-AABEE5797B37}"/>
              </a:ext>
            </a:extLst>
          </p:cNvPr>
          <p:cNvSpPr txBox="1"/>
          <p:nvPr/>
        </p:nvSpPr>
        <p:spPr>
          <a:xfrm>
            <a:off x="5004770" y="6045248"/>
            <a:ext cx="6377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코드 예제</a:t>
            </a: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] </a:t>
            </a:r>
            <a:r>
              <a:rPr lang="en-US" altLang="ko-KR" sz="1400" b="1" i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https://bit.ly/homl3-git 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에서 주피터 노트북으로 제공</a:t>
            </a:r>
          </a:p>
        </p:txBody>
      </p:sp>
    </p:spTree>
    <p:extLst>
      <p:ext uri="{BB962C8B-B14F-4D97-AF65-F5344CB8AC3E}">
        <p14:creationId xmlns:p14="http://schemas.microsoft.com/office/powerpoint/2010/main" val="58005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2.3.5 </a:t>
            </a:r>
            <a:r>
              <a:rPr lang="ko-KR" altLang="en-US" b="1" dirty="0">
                <a:solidFill>
                  <a:srgbClr val="FF0000"/>
                </a:solidFill>
              </a:rPr>
              <a:t>데이터 다운로드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모든 데이터가 들어 있는 </a:t>
            </a:r>
            <a:r>
              <a:rPr lang="en-US" altLang="ko-KR" dirty="0" err="1"/>
              <a:t>CSVcomma</a:t>
            </a:r>
            <a:r>
              <a:rPr lang="en-US" altLang="ko-KR" dirty="0"/>
              <a:t>-separated value </a:t>
            </a:r>
            <a:r>
              <a:rPr lang="ko-KR" altLang="en-US" dirty="0"/>
              <a:t>파일인 </a:t>
            </a:r>
            <a:r>
              <a:rPr lang="en-US" altLang="ko-KR" dirty="0"/>
              <a:t>housing.csv</a:t>
            </a:r>
            <a:r>
              <a:rPr lang="ko-KR" altLang="en-US" dirty="0"/>
              <a:t>를 압축한 </a:t>
            </a:r>
            <a:r>
              <a:rPr lang="en-US" altLang="ko-KR" dirty="0"/>
              <a:t>housing.tgz </a:t>
            </a:r>
            <a:r>
              <a:rPr lang="ko-KR" altLang="en-US" dirty="0"/>
              <a:t>파일을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pPr lvl="2"/>
            <a:r>
              <a:rPr lang="ko-KR" altLang="en-US" dirty="0"/>
              <a:t>데이터를 </a:t>
            </a:r>
            <a:r>
              <a:rPr lang="ko-KR" altLang="en-US" dirty="0" err="1"/>
              <a:t>내려받는</a:t>
            </a:r>
            <a:r>
              <a:rPr lang="ko-KR" altLang="en-US" dirty="0"/>
              <a:t> 일을 자동화하면 여러 기기에 </a:t>
            </a:r>
            <a:r>
              <a:rPr lang="ko-KR" altLang="en-US" dirty="0" err="1"/>
              <a:t>데이터셋을</a:t>
            </a:r>
            <a:r>
              <a:rPr lang="ko-KR" altLang="en-US" dirty="0"/>
              <a:t> 설치해야 할 때도 편리</a:t>
            </a:r>
            <a:endParaRPr lang="en-US" altLang="ko-KR" dirty="0"/>
          </a:p>
          <a:p>
            <a:pPr lvl="2"/>
            <a:r>
              <a:rPr lang="ko-KR" altLang="en-US" dirty="0"/>
              <a:t>데이터를 추출하고 </a:t>
            </a:r>
            <a:r>
              <a:rPr lang="ko-KR" altLang="en-US" dirty="0" err="1"/>
              <a:t>로드하는</a:t>
            </a:r>
            <a:r>
              <a:rPr lang="ko-KR" altLang="en-US" dirty="0"/>
              <a:t> 함수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7652BB-B1F6-B2B5-9058-190524EE2BBC}"/>
              </a:ext>
            </a:extLst>
          </p:cNvPr>
          <p:cNvGrpSpPr/>
          <p:nvPr/>
        </p:nvGrpSpPr>
        <p:grpSpPr>
          <a:xfrm>
            <a:off x="1721677" y="2233978"/>
            <a:ext cx="5743666" cy="3261566"/>
            <a:chOff x="1721677" y="2233978"/>
            <a:chExt cx="5743666" cy="3261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9A9A48-12D2-F263-1C89-4E2607C2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564" y="2233978"/>
              <a:ext cx="5736779" cy="18594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DBA372-39A8-CD7E-906A-9D3EA693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0" b="-1"/>
            <a:stretch/>
          </p:blipFill>
          <p:spPr>
            <a:xfrm>
              <a:off x="1721677" y="4075871"/>
              <a:ext cx="5743666" cy="1419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1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2.3.6 </a:t>
            </a:r>
            <a:r>
              <a:rPr lang="ko-KR" altLang="en-US" b="1" dirty="0">
                <a:solidFill>
                  <a:srgbClr val="FF0000"/>
                </a:solidFill>
              </a:rPr>
              <a:t>데이터 구조 훑어보기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데이터프레임의 </a:t>
            </a:r>
            <a:r>
              <a:rPr lang="en-US" altLang="ko-KR" dirty="0"/>
              <a:t>head() </a:t>
            </a:r>
            <a:r>
              <a:rPr lang="ko-KR" altLang="en-US" dirty="0"/>
              <a:t>메서드를 사용해 데이터에 있는 처음 다섯 행을 확인</a:t>
            </a:r>
            <a:endParaRPr lang="en-US" altLang="ko-KR" dirty="0"/>
          </a:p>
          <a:p>
            <a:pPr lvl="2"/>
            <a:r>
              <a:rPr lang="ko-KR" altLang="en-US" dirty="0"/>
              <a:t>각 행은 하나의 구역을 나타냄</a:t>
            </a:r>
            <a:endParaRPr lang="en-US" altLang="ko-KR" dirty="0"/>
          </a:p>
          <a:p>
            <a:pPr lvl="2"/>
            <a:r>
              <a:rPr lang="en-US" altLang="ko-KR" dirty="0"/>
              <a:t>10 </a:t>
            </a:r>
            <a:r>
              <a:rPr lang="ko-KR" altLang="en-US" dirty="0"/>
              <a:t>개의 특성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/>
              <a:t>longitude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/>
              <a:t>latitude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/>
              <a:t>housing_median_age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/>
              <a:t>total_rooms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 smtClean="0"/>
              <a:t>total_bedrooms</a:t>
            </a:r>
            <a:endParaRPr lang="en-US" altLang="ko-KR" dirty="0" smtClean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smtClean="0"/>
              <a:t>population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/>
              <a:t>households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/>
              <a:t>median_income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 smtClean="0"/>
              <a:t>median_</a:t>
            </a:r>
            <a:r>
              <a:rPr lang="en-US" altLang="ko-KR" dirty="0" err="1" smtClean="0"/>
              <a:t>house_value</a:t>
            </a:r>
            <a:endParaRPr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lang="en-US" altLang="ko-KR" dirty="0" err="1"/>
              <a:t>ocean_proximity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5B36F-36F7-4B65-320B-97B0948A9367}"/>
              </a:ext>
            </a:extLst>
          </p:cNvPr>
          <p:cNvSpPr txBox="1"/>
          <p:nvPr/>
        </p:nvSpPr>
        <p:spPr>
          <a:xfrm>
            <a:off x="5690586" y="4297534"/>
            <a:ext cx="5101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</a:t>
            </a:r>
            <a:r>
              <a:rPr lang="en-US" altLang="ko-KR" sz="1400" b="1">
                <a:latin typeface="+mn-ea"/>
              </a:rPr>
              <a:t>6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데이터셋의 처음 다섯 행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7C25F8-1C5E-609D-FA99-E1658B53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46" y="2298776"/>
            <a:ext cx="6274405" cy="19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info()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데이터에 관한 간략한 설명을 보여줌</a:t>
            </a:r>
            <a:endParaRPr lang="en-US" altLang="ko-KR"/>
          </a:p>
          <a:p>
            <a:pPr lvl="2"/>
            <a:r>
              <a:rPr lang="ko-KR" altLang="en-US"/>
              <a:t>특히 전체 행 수</a:t>
            </a:r>
            <a:r>
              <a:rPr lang="en-US" altLang="ko-KR"/>
              <a:t>, </a:t>
            </a:r>
            <a:r>
              <a:rPr lang="ko-KR" altLang="en-US"/>
              <a:t>각 특성의 데이터 타입과 널 </a:t>
            </a:r>
            <a:r>
              <a:rPr lang="en-US" altLang="ko-KR"/>
              <a:t>null</a:t>
            </a:r>
            <a:r>
              <a:rPr lang="ko-KR" altLang="en-US"/>
              <a:t>이 아닌 값의 개수를 확인하는 데 유용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C06A8-B20F-F835-16A0-8FA21EC2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41" y="2003832"/>
            <a:ext cx="4114800" cy="403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E2A19F-E328-D9CA-0A93-98E3F4B5BA2D}"/>
              </a:ext>
            </a:extLst>
          </p:cNvPr>
          <p:cNvSpPr txBox="1"/>
          <p:nvPr/>
        </p:nvSpPr>
        <p:spPr>
          <a:xfrm>
            <a:off x="5804826" y="3069305"/>
            <a:ext cx="6107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20,640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개의 샘플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total_bedrooms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20,433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개만 널값이 아님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- 207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개의 구역은 이 특성을 가지고 있지 않다는 의미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ocean_proximity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필드만 빼고 모든 특성이 숫자형</a:t>
            </a:r>
          </a:p>
        </p:txBody>
      </p:sp>
    </p:spTree>
    <p:extLst>
      <p:ext uri="{BB962C8B-B14F-4D97-AF65-F5344CB8AC3E}">
        <p14:creationId xmlns:p14="http://schemas.microsoft.com/office/powerpoint/2010/main" val="3322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value_counts()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각 카테고리마다 얼마나 많은 구역이 있는지는 확인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8905D-EA3B-E5C2-E355-C96D56DB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5913"/>
            <a:ext cx="49149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describe()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숫자형 특성의 요약 정보</a:t>
            </a:r>
            <a:endParaRPr lang="en-US" altLang="ko-KR"/>
          </a:p>
          <a:p>
            <a:pPr lvl="2"/>
            <a:r>
              <a:rPr lang="en-US" altLang="ko-KR"/>
              <a:t>std </a:t>
            </a:r>
            <a:r>
              <a:rPr lang="ko-KR" altLang="en-US"/>
              <a:t>행은 값이 퍼져 있는 정도를 측정하는 표준 편차</a:t>
            </a:r>
            <a:endParaRPr lang="en-US" altLang="ko-KR"/>
          </a:p>
          <a:p>
            <a:pPr lvl="2"/>
            <a:r>
              <a:rPr lang="en-US" altLang="ko-KR"/>
              <a:t>25%, 50%, 75% </a:t>
            </a:r>
            <a:r>
              <a:rPr lang="ko-KR" altLang="en-US"/>
              <a:t>행은 백분위수</a:t>
            </a:r>
            <a:r>
              <a:rPr lang="en-US" altLang="ko-KR"/>
              <a:t>(percentile)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51217-1792-D8B5-EDEE-6761807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348555"/>
            <a:ext cx="7562850" cy="2924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519FC-2C7C-A808-4CCE-EFF267BD2F33}"/>
              </a:ext>
            </a:extLst>
          </p:cNvPr>
          <p:cNvSpPr txBox="1"/>
          <p:nvPr/>
        </p:nvSpPr>
        <p:spPr>
          <a:xfrm>
            <a:off x="2379216" y="5433780"/>
            <a:ext cx="734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2-7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숫자형 특성의 요약 정보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17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hist()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전체 데이터셋에 대해 모든 숫자형 특성에 대한 히스토그램을 출력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F4185-37D0-1D6F-FB2D-3101E6AF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8421"/>
            <a:ext cx="3349841" cy="1051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51930A-FBD4-4205-FE65-4E101B9D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57085"/>
            <a:ext cx="4338856" cy="2905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82F091-C9E7-905D-F831-1EC97C5066A3}"/>
              </a:ext>
            </a:extLst>
          </p:cNvPr>
          <p:cNvSpPr txBox="1"/>
          <p:nvPr/>
        </p:nvSpPr>
        <p:spPr>
          <a:xfrm>
            <a:off x="1071239" y="5910754"/>
            <a:ext cx="5437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2-8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모든 숫자형 특성에 대한 히스토그램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14A0F-CFB6-7390-31BE-5BC7CEB4E693}"/>
              </a:ext>
            </a:extLst>
          </p:cNvPr>
          <p:cNvSpPr txBox="1"/>
          <p:nvPr/>
        </p:nvSpPr>
        <p:spPr>
          <a:xfrm>
            <a:off x="6096000" y="3658833"/>
            <a:ext cx="57823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중간 소득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(median_income)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특성이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US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달러로 표현되어 있지 않음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중간 주택 연도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(housing_median_age)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와 중간 주택 가격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(median_house_value)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역시 최댓값과 최솟값을 한정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특성들의 스케일이 서로 많이 다름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많은 히스토그램에서 오른쪽 꼬리가 더 길게 나타남</a:t>
            </a:r>
          </a:p>
        </p:txBody>
      </p:sp>
    </p:spTree>
    <p:extLst>
      <p:ext uri="{BB962C8B-B14F-4D97-AF65-F5344CB8AC3E}">
        <p14:creationId xmlns:p14="http://schemas.microsoft.com/office/powerpoint/2010/main" val="7117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2.3.7 </a:t>
            </a:r>
            <a:r>
              <a:rPr lang="ko-KR" altLang="en-US" b="1">
                <a:solidFill>
                  <a:srgbClr val="FF0000"/>
                </a:solidFill>
              </a:rPr>
              <a:t>테스트 세트 만들기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데이터 스누핑</a:t>
            </a:r>
            <a:r>
              <a:rPr lang="en-US" altLang="ko-KR"/>
              <a:t>(data snooping) </a:t>
            </a:r>
            <a:r>
              <a:rPr lang="ko-KR" altLang="en-US"/>
              <a:t>편향</a:t>
            </a:r>
            <a:endParaRPr lang="en-US" altLang="ko-KR"/>
          </a:p>
          <a:p>
            <a:pPr lvl="1"/>
            <a:r>
              <a:rPr lang="ko-KR" altLang="en-US"/>
              <a:t>테스트 세트를 생성</a:t>
            </a:r>
            <a:endParaRPr lang="en-US" altLang="ko-KR"/>
          </a:p>
          <a:p>
            <a:pPr lvl="2"/>
            <a:r>
              <a:rPr lang="ko-KR" altLang="en-US"/>
              <a:t>랜덤으로 어떤 샘플을 선택해서 데이터 셋의 </a:t>
            </a:r>
            <a:r>
              <a:rPr lang="en-US" altLang="ko-KR"/>
              <a:t>20% </a:t>
            </a:r>
            <a:r>
              <a:rPr lang="ko-KR" altLang="en-US"/>
              <a:t>정도</a:t>
            </a:r>
            <a:r>
              <a:rPr lang="en-US" altLang="ko-KR"/>
              <a:t>(</a:t>
            </a:r>
            <a:r>
              <a:rPr lang="ko-KR" altLang="en-US"/>
              <a:t>데이터셋이 매우 크다면 그보다 적게</a:t>
            </a:r>
            <a:r>
              <a:rPr lang="en-US" altLang="ko-KR"/>
              <a:t>)</a:t>
            </a:r>
            <a:r>
              <a:rPr lang="ko-KR" altLang="en-US"/>
              <a:t>를 떼어놓음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333DD3-7EA7-B95B-DFAF-668DAF6CF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7"/>
          <a:stretch/>
        </p:blipFill>
        <p:spPr>
          <a:xfrm>
            <a:off x="1506244" y="2332619"/>
            <a:ext cx="5204765" cy="2165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DA07E4-6003-BD6A-6A19-CAB60768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97981"/>
            <a:ext cx="5204765" cy="14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프로그램을 다시 실행하면 다른 테스트 세트가 생성</a:t>
            </a:r>
            <a:endParaRPr lang="en-US" altLang="ko-KR" dirty="0"/>
          </a:p>
          <a:p>
            <a:pPr lvl="2"/>
            <a:r>
              <a:rPr lang="ko-KR" altLang="en-US" dirty="0"/>
              <a:t>처음 실행에서 테스트 세트를 저장하고 </a:t>
            </a:r>
            <a:r>
              <a:rPr lang="ko-KR" altLang="en-US" dirty="0" err="1"/>
              <a:t>다음번</a:t>
            </a:r>
            <a:r>
              <a:rPr lang="ko-KR" altLang="en-US" dirty="0"/>
              <a:t> 실행에서 이를 불러들임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방법은 항상 같은 </a:t>
            </a:r>
            <a:r>
              <a:rPr lang="ko-KR" altLang="en-US" dirty="0" err="1"/>
              <a:t>난수</a:t>
            </a:r>
            <a:r>
              <a:rPr lang="ko-KR" altLang="en-US" dirty="0"/>
              <a:t> 인덱스가 </a:t>
            </a:r>
            <a:r>
              <a:rPr lang="ko-KR" altLang="en-US" dirty="0" smtClean="0"/>
              <a:t>생성되도록 </a:t>
            </a:r>
            <a:r>
              <a:rPr lang="en-US" altLang="ko-KR" dirty="0" err="1" smtClean="0"/>
              <a:t>np.random.permutation</a:t>
            </a:r>
            <a:r>
              <a:rPr lang="en-US" altLang="ko-KR" dirty="0"/>
              <a:t>()</a:t>
            </a:r>
            <a:r>
              <a:rPr lang="ko-KR" altLang="en-US" dirty="0"/>
              <a:t>을 호출하기 전에 </a:t>
            </a:r>
            <a:r>
              <a:rPr lang="ko-KR" altLang="en-US" dirty="0" err="1"/>
              <a:t>난수</a:t>
            </a:r>
            <a:r>
              <a:rPr lang="ko-KR" altLang="en-US" dirty="0"/>
              <a:t> 발생기의 </a:t>
            </a:r>
            <a:r>
              <a:rPr lang="ko-KR" altLang="en-US" dirty="0" err="1"/>
              <a:t>초깃값을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위의 두 해법 모두 </a:t>
            </a:r>
            <a:r>
              <a:rPr lang="ko-KR" altLang="en-US" dirty="0" err="1"/>
              <a:t>다음번에</a:t>
            </a:r>
            <a:r>
              <a:rPr lang="ko-KR" altLang="en-US" dirty="0"/>
              <a:t> 업데이트된 </a:t>
            </a:r>
            <a:r>
              <a:rPr lang="ko-KR" altLang="en-US" dirty="0" err="1"/>
              <a:t>데이터셋을</a:t>
            </a:r>
            <a:r>
              <a:rPr lang="ko-KR" altLang="en-US" dirty="0"/>
              <a:t> 사용할 때 문제</a:t>
            </a:r>
            <a:endParaRPr lang="en-US" altLang="ko-KR" dirty="0"/>
          </a:p>
          <a:p>
            <a:pPr lvl="1"/>
            <a:r>
              <a:rPr lang="ko-KR" altLang="en-US" dirty="0" err="1"/>
              <a:t>데이터셋을</a:t>
            </a:r>
            <a:r>
              <a:rPr lang="ko-KR" altLang="en-US" dirty="0"/>
              <a:t> 업데이트한 후에도 안정적인 훈련</a:t>
            </a:r>
            <a:r>
              <a:rPr lang="en-US" altLang="ko-KR" dirty="0"/>
              <a:t>/</a:t>
            </a:r>
            <a:r>
              <a:rPr lang="ko-KR" altLang="en-US" dirty="0"/>
              <a:t>테스트 분할을 가능하게 하는 일반적인 해결책</a:t>
            </a:r>
            <a:endParaRPr lang="en-US" altLang="ko-KR" dirty="0"/>
          </a:p>
          <a:p>
            <a:pPr lvl="2"/>
            <a:r>
              <a:rPr lang="ko-KR" altLang="en-US" dirty="0"/>
              <a:t>샘플의 </a:t>
            </a:r>
            <a:r>
              <a:rPr lang="ko-KR" altLang="en-US" dirty="0" err="1"/>
              <a:t>식별자를</a:t>
            </a:r>
            <a:r>
              <a:rPr lang="ko-KR" altLang="en-US" dirty="0"/>
              <a:t> 사용하여 테스트 세트로 보낼지 말지 결정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7B0CC-D96B-DDC5-6EE4-BF726B5E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6" y="2938093"/>
            <a:ext cx="5150065" cy="1912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EEE8ED-26C8-78EB-8A1D-BDAC2745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21" y="2938093"/>
            <a:ext cx="5177099" cy="817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BDC087-6D3D-C1B3-05A8-1DED4A98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21" y="3991841"/>
            <a:ext cx="5150065" cy="6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3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train_test_split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데이터셋을 여러 서브셋</a:t>
            </a:r>
            <a:r>
              <a:rPr lang="en-US" altLang="ko-KR"/>
              <a:t>(subset)</a:t>
            </a:r>
            <a:r>
              <a:rPr lang="ko-KR" altLang="en-US"/>
              <a:t>으로 나누기</a:t>
            </a:r>
            <a:endParaRPr lang="en-US" altLang="ko-KR"/>
          </a:p>
          <a:p>
            <a:pPr lvl="2"/>
            <a:r>
              <a:rPr lang="en-US" altLang="ko-KR"/>
              <a:t>shuffle_and_split_data() </a:t>
            </a:r>
            <a:r>
              <a:rPr lang="ko-KR" altLang="en-US"/>
              <a:t>함수와 아주 비슷하지만 두 가지 추가되는 특성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난수 초깃값을 지정할 수 있는 </a:t>
            </a:r>
            <a:r>
              <a:rPr lang="en-US" altLang="ko-KR"/>
              <a:t>random_state </a:t>
            </a:r>
            <a:r>
              <a:rPr lang="ko-KR" altLang="en-US"/>
              <a:t>매개변수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행의 개수가 같은 여러 개의 데이터셋을 넘겨서 동일한 인덱스를 기반으로 나누기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585DA2-D67F-1E97-863F-DCC2A146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4613"/>
            <a:ext cx="74676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계층적 샘플링</a:t>
            </a:r>
            <a:r>
              <a:rPr lang="en-US" altLang="ko-KR"/>
              <a:t>(stratified sampling)</a:t>
            </a:r>
          </a:p>
          <a:p>
            <a:pPr lvl="1"/>
            <a:r>
              <a:rPr lang="ko-KR" altLang="en-US"/>
              <a:t>테스트 세트가 전체 데이터셋에 있는 여러 소득 카테고리를 잘 대표하도록 작성</a:t>
            </a:r>
            <a:endParaRPr lang="en-US" altLang="ko-KR"/>
          </a:p>
          <a:p>
            <a:pPr lvl="2"/>
            <a:r>
              <a:rPr lang="ko-KR" altLang="en-US"/>
              <a:t>중간 소득이 연속적인 숫자형 특성이므로 소득에 대한 카테고리 특성을 생성</a:t>
            </a:r>
            <a:endParaRPr lang="en-US" altLang="ko-KR"/>
          </a:p>
          <a:p>
            <a:pPr lvl="1"/>
            <a:r>
              <a:rPr lang="en-US" altLang="ko-KR"/>
              <a:t>pd.cut()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카테고리 </a:t>
            </a:r>
            <a:r>
              <a:rPr lang="en-US" altLang="ko-KR"/>
              <a:t>5</a:t>
            </a:r>
            <a:r>
              <a:rPr lang="ko-KR" altLang="en-US"/>
              <a:t>개를 가진 소득 카테고리 특성을 생성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0BEB6-60D2-C621-4B14-B6C06B08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7"/>
          <a:stretch/>
        </p:blipFill>
        <p:spPr>
          <a:xfrm>
            <a:off x="1524000" y="2589382"/>
            <a:ext cx="7124700" cy="116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AA3CA9-D637-3A5C-39CE-232693B9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10934"/>
            <a:ext cx="71247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판의 주요 변경 내용</a:t>
            </a:r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10064" y="813006"/>
            <a:ext cx="10034954" cy="5670187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smtClean="0">
                <a:latin typeface="+mj-ea"/>
                <a:ea typeface="+mj-ea"/>
              </a:rPr>
              <a:t>최신 </a:t>
            </a:r>
            <a:r>
              <a:rPr lang="ko-KR" altLang="en-US" sz="1400" dirty="0">
                <a:latin typeface="+mj-ea"/>
                <a:ea typeface="+mj-ea"/>
              </a:rPr>
              <a:t>라이브러리 버전으로 </a:t>
            </a:r>
            <a:r>
              <a:rPr lang="ko-KR" altLang="en-US" sz="1400" dirty="0" smtClean="0">
                <a:latin typeface="+mj-ea"/>
                <a:ea typeface="+mj-ea"/>
              </a:rPr>
              <a:t>전체 코드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특성 이름 추적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히스토그램 기반 </a:t>
            </a:r>
            <a:r>
              <a:rPr lang="ko-KR" altLang="en-US" sz="1400" dirty="0" err="1">
                <a:latin typeface="+mj-ea"/>
                <a:ea typeface="+mj-ea"/>
              </a:rPr>
              <a:t>그레이디언트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부스팅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레이블 전파 등 </a:t>
            </a:r>
            <a:r>
              <a:rPr lang="ko-KR" altLang="en-US" sz="1400" dirty="0" err="1">
                <a:latin typeface="+mj-ea"/>
                <a:ea typeface="+mj-ea"/>
              </a:rPr>
              <a:t>사이킷런에</a:t>
            </a:r>
            <a:r>
              <a:rPr lang="ko-KR" altLang="en-US" sz="1400" dirty="0">
                <a:latin typeface="+mj-ea"/>
                <a:ea typeface="+mj-ea"/>
              </a:rPr>
              <a:t> 새롭게 추가된 다양한 기능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위한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튜너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Keras</a:t>
            </a:r>
            <a:r>
              <a:rPr lang="en-US" altLang="ko-KR" sz="1400" dirty="0">
                <a:latin typeface="+mj-ea"/>
                <a:ea typeface="+mj-ea"/>
              </a:rPr>
              <a:t> Tuner)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자연어 처리를 위한 </a:t>
            </a:r>
            <a:r>
              <a:rPr lang="ko-KR" altLang="en-US" sz="1400" dirty="0" err="1">
                <a:latin typeface="+mj-ea"/>
                <a:ea typeface="+mj-ea"/>
              </a:rPr>
              <a:t>허깅</a:t>
            </a:r>
            <a:r>
              <a:rPr lang="ko-KR" altLang="en-US" sz="1400" dirty="0">
                <a:latin typeface="+mj-ea"/>
                <a:ea typeface="+mj-ea"/>
              </a:rPr>
              <a:t> 페이스</a:t>
            </a:r>
            <a:r>
              <a:rPr lang="en-US" altLang="ko-KR" sz="1400" dirty="0">
                <a:latin typeface="+mj-ea"/>
                <a:ea typeface="+mj-ea"/>
              </a:rPr>
              <a:t>(Hugging Face)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ko-KR" altLang="en-US" sz="1400" dirty="0" err="1">
                <a:latin typeface="+mj-ea"/>
                <a:ea typeface="+mj-ea"/>
              </a:rPr>
              <a:t>트랜스포머스</a:t>
            </a:r>
            <a:r>
              <a:rPr lang="en-US" altLang="ko-KR" sz="1400" dirty="0">
                <a:latin typeface="+mj-ea"/>
                <a:ea typeface="+mj-ea"/>
              </a:rPr>
              <a:t>(Transformers)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및 </a:t>
            </a:r>
            <a:r>
              <a:rPr lang="ko-KR" altLang="en-US" sz="1400" dirty="0" err="1">
                <a:latin typeface="+mj-ea"/>
                <a:ea typeface="+mj-ea"/>
              </a:rPr>
              <a:t>케라스의</a:t>
            </a:r>
            <a:r>
              <a:rPr lang="ko-KR" altLang="en-US" sz="1400" dirty="0">
                <a:latin typeface="+mj-ea"/>
                <a:ea typeface="+mj-ea"/>
              </a:rPr>
              <a:t> 새로운 전처리 및 데이터 증식 층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여러 비전 모델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ResNeXt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DenseNet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MobileNet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CSPNet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latin typeface="+mj-ea"/>
                <a:ea typeface="+mj-ea"/>
              </a:rPr>
              <a:t>EfficientNet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올바른 모델을 선택하기 위한 가이드라인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&lt;15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CNN</a:t>
            </a:r>
            <a:r>
              <a:rPr lang="ko-KR" altLang="en-US" sz="1400" dirty="0">
                <a:latin typeface="+mj-ea"/>
                <a:ea typeface="+mj-ea"/>
              </a:rPr>
              <a:t>을 사용한 시퀀스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합성된 </a:t>
            </a:r>
            <a:r>
              <a:rPr lang="ko-KR" altLang="en-US" sz="1400" dirty="0" err="1">
                <a:latin typeface="+mj-ea"/>
                <a:ea typeface="+mj-ea"/>
              </a:rPr>
              <a:t>시계열</a:t>
            </a:r>
            <a:r>
              <a:rPr lang="ko-KR" altLang="en-US" sz="1400" dirty="0">
                <a:latin typeface="+mj-ea"/>
                <a:ea typeface="+mj-ea"/>
              </a:rPr>
              <a:t> 대신 시카고 버스 및 철도 탑승객 데이터를 분석하며 </a:t>
            </a:r>
            <a:r>
              <a:rPr lang="en-US" altLang="ko-KR" sz="1400" dirty="0">
                <a:latin typeface="+mj-ea"/>
                <a:ea typeface="+mj-ea"/>
              </a:rPr>
              <a:t>ARMA </a:t>
            </a:r>
            <a:r>
              <a:rPr lang="ko-KR" altLang="en-US" sz="1400" dirty="0">
                <a:latin typeface="+mj-ea"/>
                <a:ea typeface="+mj-ea"/>
              </a:rPr>
              <a:t>모델과 그 변형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&lt;16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ko-KR" altLang="en-US" sz="1400" dirty="0" err="1">
                <a:latin typeface="+mj-ea"/>
                <a:ea typeface="+mj-ea"/>
              </a:rPr>
              <a:t>어텐션을</a:t>
            </a:r>
            <a:r>
              <a:rPr lang="ko-KR" altLang="en-US" sz="1400" dirty="0">
                <a:latin typeface="+mj-ea"/>
                <a:ea typeface="+mj-ea"/>
              </a:rPr>
              <a:t> 사용한 자연어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인코더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 err="1">
                <a:latin typeface="+mj-ea"/>
                <a:ea typeface="+mj-ea"/>
              </a:rPr>
              <a:t>디코더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RNN,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트랜스포머 모델을 </a:t>
            </a:r>
            <a:r>
              <a:rPr lang="ko-KR" altLang="en-US" sz="1400" dirty="0" smtClean="0">
                <a:latin typeface="+mj-ea"/>
                <a:ea typeface="+mj-ea"/>
              </a:rPr>
              <a:t>사용한 </a:t>
            </a:r>
            <a:r>
              <a:rPr lang="ko-KR" altLang="en-US" sz="1400" dirty="0">
                <a:latin typeface="+mj-ea"/>
                <a:ea typeface="+mj-ea"/>
              </a:rPr>
              <a:t>영어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스페인어 번역 </a:t>
            </a:r>
            <a:r>
              <a:rPr lang="ko-KR" altLang="en-US" sz="1400" dirty="0" smtClean="0">
                <a:latin typeface="+mj-ea"/>
                <a:ea typeface="+mj-ea"/>
              </a:rPr>
              <a:t>모델 구축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스위치 트랜스포머</a:t>
            </a:r>
            <a:r>
              <a:rPr lang="en-US" altLang="ko-KR" sz="1400" dirty="0">
                <a:latin typeface="+mj-ea"/>
                <a:ea typeface="+mj-ea"/>
              </a:rPr>
              <a:t>(Switch Transformer), </a:t>
            </a:r>
            <a:r>
              <a:rPr lang="en-US" altLang="ko-KR" sz="1400" dirty="0" err="1">
                <a:latin typeface="+mj-ea"/>
                <a:ea typeface="+mj-ea"/>
              </a:rPr>
              <a:t>DistilBERT</a:t>
            </a:r>
            <a:r>
              <a:rPr lang="en-US" altLang="ko-KR" sz="1400" dirty="0">
                <a:latin typeface="+mj-ea"/>
                <a:ea typeface="+mj-ea"/>
              </a:rPr>
              <a:t>, T5, </a:t>
            </a:r>
            <a:r>
              <a:rPr lang="en-US" altLang="ko-KR" sz="1400" dirty="0" err="1">
                <a:latin typeface="+mj-ea"/>
                <a:ea typeface="+mj-ea"/>
              </a:rPr>
              <a:t>PaLM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사고 사슬 프롬프트 </a:t>
            </a:r>
            <a:r>
              <a:rPr lang="ko-KR" altLang="en-US" sz="1400" dirty="0" smtClean="0">
                <a:latin typeface="+mj-ea"/>
                <a:ea typeface="+mj-ea"/>
              </a:rPr>
              <a:t>포함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같은 언어 모델 비전 트랜스포머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ViT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 smtClean="0">
                <a:latin typeface="+mj-ea"/>
                <a:ea typeface="+mj-ea"/>
              </a:rPr>
              <a:t> 소개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DeiT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퍼시비어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DINO</a:t>
            </a:r>
            <a:r>
              <a:rPr lang="ko-KR" altLang="en-US" sz="1400" dirty="0">
                <a:latin typeface="+mj-ea"/>
                <a:ea typeface="+mj-ea"/>
              </a:rPr>
              <a:t>와 같은 트랜스포머 기반 비전 모델을 </a:t>
            </a:r>
            <a:r>
              <a:rPr lang="ko-KR" altLang="en-US" sz="1400" dirty="0" smtClean="0">
                <a:latin typeface="+mj-ea"/>
                <a:ea typeface="+mj-ea"/>
              </a:rPr>
              <a:t>비롯한 </a:t>
            </a:r>
            <a:r>
              <a:rPr lang="en-US" altLang="ko-KR" sz="1400" dirty="0">
                <a:latin typeface="+mj-ea"/>
                <a:ea typeface="+mj-ea"/>
              </a:rPr>
              <a:t>CLIP, DALL·E, </a:t>
            </a:r>
            <a:r>
              <a:rPr lang="ko-KR" altLang="en-US" sz="1400" dirty="0" smtClean="0">
                <a:latin typeface="+mj-ea"/>
                <a:ea typeface="+mj-ea"/>
              </a:rPr>
              <a:t>플라밍고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GATO </a:t>
            </a:r>
            <a:r>
              <a:rPr lang="ko-KR" altLang="en-US" sz="1400" dirty="0">
                <a:latin typeface="+mj-ea"/>
                <a:ea typeface="+mj-ea"/>
              </a:rPr>
              <a:t>등 몇 가지 대형 </a:t>
            </a:r>
            <a:r>
              <a:rPr lang="ko-KR" altLang="en-US" sz="1400" dirty="0" err="1">
                <a:latin typeface="+mj-ea"/>
                <a:ea typeface="+mj-ea"/>
              </a:rPr>
              <a:t>멀티모달</a:t>
            </a:r>
            <a:r>
              <a:rPr lang="ko-KR" altLang="en-US" sz="1400" dirty="0">
                <a:latin typeface="+mj-ea"/>
                <a:ea typeface="+mj-ea"/>
              </a:rPr>
              <a:t> 모델 개요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&lt;17</a:t>
            </a:r>
            <a:r>
              <a:rPr lang="ko-KR" altLang="en-US" sz="1400" dirty="0">
                <a:latin typeface="+mj-ea"/>
                <a:ea typeface="+mj-ea"/>
              </a:rPr>
              <a:t>장 오토인코더</a:t>
            </a:r>
            <a:r>
              <a:rPr lang="en-US" altLang="ko-KR" sz="1400" dirty="0">
                <a:latin typeface="+mj-ea"/>
                <a:ea typeface="+mj-ea"/>
              </a:rPr>
              <a:t>, GAN </a:t>
            </a:r>
            <a:r>
              <a:rPr lang="ko-KR" altLang="en-US" sz="1400" dirty="0">
                <a:latin typeface="+mj-ea"/>
                <a:ea typeface="+mj-ea"/>
              </a:rPr>
              <a:t>그리고 확산 모델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확산 </a:t>
            </a:r>
            <a:r>
              <a:rPr lang="ko-KR" altLang="en-US" sz="1400" dirty="0" smtClean="0">
                <a:latin typeface="+mj-ea"/>
                <a:ea typeface="+mj-ea"/>
              </a:rPr>
              <a:t>모델 소개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DDPM </a:t>
            </a:r>
            <a:r>
              <a:rPr lang="ko-KR" altLang="en-US" sz="1400" dirty="0">
                <a:latin typeface="+mj-ea"/>
                <a:ea typeface="+mj-ea"/>
              </a:rPr>
              <a:t>구현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&lt;19</a:t>
            </a:r>
            <a:r>
              <a:rPr lang="ko-KR" altLang="en-US" sz="1400" dirty="0">
                <a:latin typeface="+mj-ea"/>
                <a:ea typeface="+mj-ea"/>
              </a:rPr>
              <a:t>장 대규모 </a:t>
            </a:r>
            <a:r>
              <a:rPr lang="ko-KR" altLang="en-US" sz="1400" dirty="0" err="1">
                <a:latin typeface="+mj-ea"/>
                <a:ea typeface="+mj-ea"/>
              </a:rPr>
              <a:t>텐서플로</a:t>
            </a:r>
            <a:r>
              <a:rPr lang="ko-KR" altLang="en-US" sz="1400" dirty="0">
                <a:latin typeface="+mj-ea"/>
                <a:ea typeface="+mj-ea"/>
              </a:rPr>
              <a:t> 모델 훈련과 배포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클라우드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AI </a:t>
            </a:r>
            <a:r>
              <a:rPr lang="ko-KR" altLang="en-US" sz="1400" dirty="0">
                <a:latin typeface="+mj-ea"/>
                <a:ea typeface="+mj-ea"/>
              </a:rPr>
              <a:t>플랫폼에서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버텍스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AI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ko-KR" altLang="en-US" sz="1400" dirty="0" err="1" smtClean="0">
                <a:latin typeface="+mj-ea"/>
                <a:ea typeface="+mj-ea"/>
              </a:rPr>
              <a:t>마이그레이션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대규모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검색을 위한 분산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튜너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TensorFlow.js </a:t>
            </a:r>
            <a:r>
              <a:rPr lang="ko-KR" altLang="en-US" sz="1400" dirty="0">
                <a:latin typeface="+mj-ea"/>
                <a:ea typeface="+mj-ea"/>
              </a:rPr>
              <a:t>코드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PipeDream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Pathways</a:t>
            </a:r>
            <a:r>
              <a:rPr lang="ko-KR" altLang="en-US" sz="1400" dirty="0">
                <a:latin typeface="+mj-ea"/>
                <a:ea typeface="+mj-ea"/>
              </a:rPr>
              <a:t>를 비롯한 추가적인 분산 훈련 기법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D098F-DE99-07BB-6D77-D9A1988B7F66}"/>
              </a:ext>
            </a:extLst>
          </p:cNvPr>
          <p:cNvSpPr txBox="1"/>
          <p:nvPr/>
        </p:nvSpPr>
        <p:spPr>
          <a:xfrm>
            <a:off x="1110064" y="590903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참조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] https://homl.info/changes3</a:t>
            </a:r>
            <a:endParaRPr lang="ko-KR" altLang="en-US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83545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sklearn.model_selection </a:t>
            </a:r>
            <a:r>
              <a:rPr lang="ko-KR" altLang="en-US"/>
              <a:t>패키지의 여러 가지 분할기</a:t>
            </a:r>
            <a:r>
              <a:rPr lang="en-US" altLang="ko-KR"/>
              <a:t>(splitter) </a:t>
            </a:r>
            <a:r>
              <a:rPr lang="ko-KR" altLang="en-US"/>
              <a:t>클래스</a:t>
            </a:r>
            <a:endParaRPr lang="en-US" altLang="ko-KR"/>
          </a:p>
          <a:p>
            <a:pPr lvl="1"/>
            <a:r>
              <a:rPr lang="en-US" altLang="ko-KR"/>
              <a:t>split()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훈련과 테스트 분할에 대한 반복자를 반환</a:t>
            </a:r>
            <a:endParaRPr lang="en-US" altLang="ko-KR"/>
          </a:p>
          <a:p>
            <a:pPr lvl="2"/>
            <a:r>
              <a:rPr lang="ko-KR" altLang="en-US"/>
              <a:t>훈련과 테스트 데이터 자체가 아니라 인덱스를 반환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BDD54B-B330-2D7A-E716-AD4E4DC4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78" y="2050188"/>
            <a:ext cx="4282510" cy="269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6A80E-4F35-431B-4A47-4137AE0E1406}"/>
              </a:ext>
            </a:extLst>
          </p:cNvPr>
          <p:cNvSpPr txBox="1"/>
          <p:nvPr/>
        </p:nvSpPr>
        <p:spPr>
          <a:xfrm>
            <a:off x="7217546" y="4747852"/>
            <a:ext cx="428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</a:t>
            </a:r>
            <a:r>
              <a:rPr lang="en-US" altLang="ko-KR" sz="1400" b="1">
                <a:latin typeface="+mn-ea"/>
              </a:rPr>
              <a:t>9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소득 카테고리의 히스토그램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680190-40BD-BAAB-A48B-570E9567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14422"/>
            <a:ext cx="5598481" cy="18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첫 번째 분할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하나의 분할이 필요한 경우 </a:t>
            </a:r>
            <a:r>
              <a:rPr lang="en-US" altLang="ko-KR"/>
              <a:t>train_test_split() </a:t>
            </a:r>
            <a:r>
              <a:rPr lang="ko-KR" altLang="en-US"/>
              <a:t>함수와 </a:t>
            </a:r>
            <a:r>
              <a:rPr lang="en-US" altLang="ko-KR"/>
              <a:t>stratify </a:t>
            </a:r>
            <a:r>
              <a:rPr lang="ko-KR" altLang="en-US"/>
              <a:t>매개변수를 사용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459D5-74B1-6E57-F0A3-2DF14D6C3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4"/>
          <a:stretch/>
        </p:blipFill>
        <p:spPr>
          <a:xfrm>
            <a:off x="1524000" y="1215501"/>
            <a:ext cx="7162800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B27A4-DE90-F44D-E135-871415E6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24753"/>
            <a:ext cx="7162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테스트 세트의 소득 카테고리 비율</a:t>
            </a:r>
            <a:endParaRPr lang="en-US" altLang="ko-KR"/>
          </a:p>
          <a:p>
            <a:pPr lvl="2"/>
            <a:r>
              <a:rPr lang="ko-KR" altLang="en-US"/>
              <a:t>비슷한 코드로 전체 데이터셋에 있는 소득 카테고리의 비율을 측정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8955FE-A581-2C7E-CDB7-594EBD0A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57813"/>
            <a:ext cx="5356194" cy="1798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747289-B0BA-2E88-0A4C-593B45919C33}"/>
              </a:ext>
            </a:extLst>
          </p:cNvPr>
          <p:cNvSpPr txBox="1"/>
          <p:nvPr/>
        </p:nvSpPr>
        <p:spPr>
          <a:xfrm>
            <a:off x="7005577" y="4262258"/>
            <a:ext cx="50147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accent4">
                    <a:lumMod val="50000"/>
                  </a:schemeClr>
                </a:solidFill>
                <a:latin typeface="+mn-ea"/>
              </a:rPr>
              <a:t>계층 샘플링을 사용해 만든 테스트 세트는 전체 데이터셋에 있는 소득 카테고리의 비율과 거의 같음</a:t>
            </a:r>
            <a:endParaRPr lang="en-US" altLang="ko-KR" sz="13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accent4">
                    <a:lumMod val="50000"/>
                  </a:schemeClr>
                </a:solidFill>
                <a:latin typeface="+mn-ea"/>
              </a:rPr>
              <a:t>반면 일반 랜덤 샘플링으로 만든 테스트 세트는 비율이 많이 달라짐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96E915-64D9-0E53-A789-3E6A4D6D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58" y="3737323"/>
            <a:ext cx="5289936" cy="1788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7E26D9-1C64-FB40-6A2E-534F3672AD74}"/>
              </a:ext>
            </a:extLst>
          </p:cNvPr>
          <p:cNvSpPr txBox="1"/>
          <p:nvPr/>
        </p:nvSpPr>
        <p:spPr>
          <a:xfrm>
            <a:off x="1590258" y="5587668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2-10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계층 샘플링과 순수한 랜덤 샘플링의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샘플링 편향 비교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0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예제에서는 </a:t>
            </a:r>
            <a:r>
              <a:rPr lang="en-US" altLang="ko-KR"/>
              <a:t>income_cat </a:t>
            </a:r>
            <a:r>
              <a:rPr lang="ko-KR" altLang="en-US"/>
              <a:t>특성을 다시 사용하지 않으므로 이 열을 삭제하고 데이터를 원래 상태로 되돌림</a:t>
            </a:r>
            <a:endParaRPr lang="en-US" altLang="ko-KR"/>
          </a:p>
          <a:p>
            <a:pPr lvl="2"/>
            <a:r>
              <a:rPr lang="ko-KR" altLang="en-US"/>
              <a:t>판다스 데이터프레임의 </a:t>
            </a:r>
            <a:r>
              <a:rPr lang="en-US" altLang="ko-KR"/>
              <a:t>drop </a:t>
            </a:r>
            <a:r>
              <a:rPr lang="ko-KR" altLang="en-US"/>
              <a:t>메서드는 행 또는 열을 삭제</a:t>
            </a:r>
            <a:endParaRPr lang="en-US" altLang="ko-KR"/>
          </a:p>
          <a:p>
            <a:pPr lvl="2"/>
            <a:r>
              <a:rPr lang="en-US" altLang="ko-KR"/>
              <a:t>axis </a:t>
            </a:r>
            <a:r>
              <a:rPr lang="ko-KR" altLang="en-US"/>
              <a:t>매개변수의 기본값이 </a:t>
            </a:r>
            <a:r>
              <a:rPr lang="en-US" altLang="ko-KR"/>
              <a:t>0</a:t>
            </a:r>
            <a:r>
              <a:rPr lang="ko-KR" altLang="en-US"/>
              <a:t>일 때는 행을 삭제하고 </a:t>
            </a:r>
            <a:r>
              <a:rPr lang="en-US" altLang="ko-KR"/>
              <a:t>1</a:t>
            </a:r>
            <a:r>
              <a:rPr lang="ko-KR" altLang="en-US"/>
              <a:t>일 때는 열을 삭제</a:t>
            </a:r>
            <a:endParaRPr lang="en-US" altLang="ko-KR"/>
          </a:p>
          <a:p>
            <a:pPr lvl="2"/>
            <a:r>
              <a:rPr lang="ko-KR" altLang="en-US"/>
              <a:t>기본값이 </a:t>
            </a:r>
            <a:r>
              <a:rPr lang="en-US" altLang="ko-KR"/>
              <a:t>False</a:t>
            </a:r>
            <a:r>
              <a:rPr lang="ko-KR" altLang="en-US"/>
              <a:t>인 </a:t>
            </a:r>
            <a:r>
              <a:rPr lang="en-US" altLang="ko-KR"/>
              <a:t>inplace </a:t>
            </a:r>
            <a:r>
              <a:rPr lang="ko-KR" altLang="en-US"/>
              <a:t>매개변수를 </a:t>
            </a:r>
            <a:r>
              <a:rPr lang="en-US" altLang="ko-KR"/>
              <a:t>True</a:t>
            </a:r>
            <a:r>
              <a:rPr lang="ko-KR" altLang="en-US"/>
              <a:t>로 설정하면 호출된 객체에 새로운 데이터프레임을 재할당하고 아무런 값도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반환하지 않음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6F8362-F782-EACD-E5AD-54DC9862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4125"/>
            <a:ext cx="46863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테스트 세트를 떼어놓았는지 확인하고 훈련 세트에 대해서만 탐색</a:t>
            </a:r>
            <a:endParaRPr lang="en-US" altLang="ko-KR"/>
          </a:p>
          <a:p>
            <a:pPr lvl="2"/>
            <a:r>
              <a:rPr lang="ko-KR" altLang="en-US"/>
              <a:t>훈련 세트가 매우 크다면 탐색 단계에서 조작을 간단하고 빠르게 하기 위해 탐색을 위한 세트를 별도로 샘플링</a:t>
            </a:r>
            <a:endParaRPr lang="en-US" altLang="ko-KR"/>
          </a:p>
          <a:p>
            <a:pPr lvl="2"/>
            <a:r>
              <a:rPr lang="ko-KR" altLang="en-US"/>
              <a:t>학습 예제에서는 훈련 세트의 크기가 작으므로 훈련 세트 전체를 사용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전체 훈련 세트에 대해서 다양한 변환을 실험하기 때문에 나중에 되돌릴 수 있도록 원본 데이터의 복사본을 생성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C34501-EBC4-FD8B-E49B-9113F72D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22256"/>
            <a:ext cx="79343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2.4.1 </a:t>
            </a:r>
            <a:r>
              <a:rPr lang="ko-KR" altLang="en-US" b="1">
                <a:solidFill>
                  <a:srgbClr val="FF0000"/>
                </a:solidFill>
              </a:rPr>
              <a:t>지리적 데이터 시각화하기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모든 구역을 산점도로 만들어 데이터 시각화</a:t>
            </a:r>
            <a:endParaRPr lang="en-US" altLang="ko-KR"/>
          </a:p>
          <a:p>
            <a:pPr lvl="2"/>
            <a:r>
              <a:rPr lang="ko-KR" altLang="en-US"/>
              <a:t>데이터셋에는 지리 정보</a:t>
            </a:r>
            <a:r>
              <a:rPr lang="en-US" altLang="ko-KR"/>
              <a:t>(</a:t>
            </a:r>
            <a:r>
              <a:rPr lang="ko-KR" altLang="en-US"/>
              <a:t>위도와 경도</a:t>
            </a:r>
            <a:r>
              <a:rPr lang="en-US" altLang="ko-KR"/>
              <a:t>)</a:t>
            </a:r>
            <a:r>
              <a:rPr lang="ko-KR" altLang="en-US"/>
              <a:t>가 포함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203CFB-0A2E-4268-6C9F-37BE37F3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1206"/>
            <a:ext cx="6334125" cy="1419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AD98B-B3AF-902E-0AFF-4FB09ABD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24" y="3398175"/>
            <a:ext cx="4066033" cy="269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DE9677-0916-418A-E2C9-1DEF24492673}"/>
              </a:ext>
            </a:extLst>
          </p:cNvPr>
          <p:cNvSpPr txBox="1"/>
          <p:nvPr/>
        </p:nvSpPr>
        <p:spPr>
          <a:xfrm>
            <a:off x="3451032" y="6069538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2-11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데이터의 지리적인 산점도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2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2-11]</a:t>
            </a:r>
            <a:r>
              <a:rPr lang="ko-KR" altLang="en-US"/>
              <a:t>에 </a:t>
            </a:r>
            <a:r>
              <a:rPr lang="en-US" altLang="ko-KR"/>
              <a:t>alpha </a:t>
            </a:r>
            <a:r>
              <a:rPr lang="ko-KR" altLang="en-US"/>
              <a:t>옵션을 </a:t>
            </a:r>
            <a:r>
              <a:rPr lang="en-US" altLang="ko-KR"/>
              <a:t>0.2</a:t>
            </a:r>
            <a:r>
              <a:rPr lang="ko-KR" altLang="en-US"/>
              <a:t>로 추가하여 데이터 포인트가 밀집된 영역을 강조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E9677-0916-418A-E2C9-1DEF24492673}"/>
              </a:ext>
            </a:extLst>
          </p:cNvPr>
          <p:cNvSpPr txBox="1"/>
          <p:nvPr/>
        </p:nvSpPr>
        <p:spPr>
          <a:xfrm>
            <a:off x="3455939" y="5610883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2-12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밀집된 지역이 잘 부각된 산점도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5019C-B2EC-515A-7E73-302B2376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87"/>
            <a:ext cx="7886700" cy="1419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6E2607-17DF-680A-81A6-0E31118B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31" y="2791954"/>
            <a:ext cx="4216338" cy="27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주택 가격 시각화</a:t>
            </a:r>
            <a:endParaRPr lang="en-US" altLang="ko-KR"/>
          </a:p>
          <a:p>
            <a:pPr lvl="2"/>
            <a:r>
              <a:rPr lang="ko-KR" altLang="en-US"/>
              <a:t>원의 반지름은 구역의 인구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s), </a:t>
            </a:r>
            <a:r>
              <a:rPr lang="ko-KR" altLang="en-US"/>
              <a:t>색상은 가격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c)</a:t>
            </a:r>
          </a:p>
          <a:p>
            <a:pPr lvl="2"/>
            <a:r>
              <a:rPr lang="ko-KR" altLang="en-US"/>
              <a:t>컬러 맵</a:t>
            </a:r>
            <a:r>
              <a:rPr lang="en-US" altLang="ko-KR"/>
              <a:t>(color map) - </a:t>
            </a:r>
            <a:r>
              <a:rPr lang="ko-KR" altLang="en-US"/>
              <a:t>파란색</a:t>
            </a:r>
            <a:r>
              <a:rPr lang="en-US" altLang="ko-KR"/>
              <a:t>(</a:t>
            </a:r>
            <a:r>
              <a:rPr lang="ko-KR" altLang="en-US"/>
              <a:t>낮은 가격</a:t>
            </a:r>
            <a:r>
              <a:rPr lang="en-US" altLang="ko-KR"/>
              <a:t>)</a:t>
            </a:r>
            <a:r>
              <a:rPr lang="ko-KR" altLang="en-US"/>
              <a:t>에서 빨간색</a:t>
            </a:r>
            <a:r>
              <a:rPr lang="en-US" altLang="ko-KR"/>
              <a:t>(</a:t>
            </a:r>
            <a:r>
              <a:rPr lang="ko-KR" altLang="en-US"/>
              <a:t>높은 가격</a:t>
            </a:r>
            <a:r>
              <a:rPr lang="en-US" altLang="ko-KR"/>
              <a:t>)</a:t>
            </a:r>
            <a:r>
              <a:rPr lang="ko-KR" altLang="en-US"/>
              <a:t>까지의 범위를 가지는 </a:t>
            </a:r>
            <a:r>
              <a:rPr lang="en-US" altLang="ko-KR"/>
              <a:t>jet</a:t>
            </a:r>
            <a:r>
              <a:rPr lang="ko-KR" altLang="en-US"/>
              <a:t>을 사용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cmap)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E9677-0916-418A-E2C9-1DEF24492673}"/>
              </a:ext>
            </a:extLst>
          </p:cNvPr>
          <p:cNvSpPr txBox="1"/>
          <p:nvPr/>
        </p:nvSpPr>
        <p:spPr>
          <a:xfrm>
            <a:off x="6243252" y="5781304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2-13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캘리포니아 주택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빨간색은 높은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파란색은 낮은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큰 원은 인구가 밀집된 지역을 나타냄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E22F9-C13E-0042-7755-618D488B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9306"/>
            <a:ext cx="4614393" cy="1982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B9486-3D2E-2A92-FE0C-849EE5EA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40" y="1877684"/>
            <a:ext cx="5492595" cy="38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2.4.2 </a:t>
            </a:r>
            <a:r>
              <a:rPr lang="ko-KR" altLang="en-US" b="1">
                <a:solidFill>
                  <a:srgbClr val="FF0000"/>
                </a:solidFill>
              </a:rPr>
              <a:t>상관관계 조사하기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en-US" altLang="ko-KR"/>
              <a:t>corr()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특성 간의 표준 상관계수 </a:t>
            </a:r>
            <a:r>
              <a:rPr lang="en-US" altLang="ko-KR"/>
              <a:t>standard correlation coefficient (</a:t>
            </a:r>
            <a:r>
              <a:rPr lang="ko-KR" altLang="en-US"/>
              <a:t>피어슨 </a:t>
            </a:r>
            <a:r>
              <a:rPr lang="en-US" altLang="ko-KR"/>
              <a:t>Pearson</a:t>
            </a:r>
            <a:r>
              <a:rPr lang="ko-KR" altLang="en-US"/>
              <a:t>의 </a:t>
            </a:r>
            <a:r>
              <a:rPr lang="en-US" altLang="ko-KR"/>
              <a:t>r)</a:t>
            </a:r>
            <a:r>
              <a:rPr lang="ko-KR" altLang="en-US"/>
              <a:t>를 계산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중간 주택 가격과 다른 특성 사이의 상관관계 크기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4F37E5-51C0-6127-3741-A943B2CE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76"/>
          <a:stretch/>
        </p:blipFill>
        <p:spPr>
          <a:xfrm>
            <a:off x="1524000" y="1852832"/>
            <a:ext cx="5597695" cy="6000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55120-363D-B017-4366-6A88C011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200124"/>
            <a:ext cx="5597695" cy="29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판다스의</a:t>
            </a:r>
            <a:r>
              <a:rPr lang="ko-KR" altLang="en-US" dirty="0"/>
              <a:t> </a:t>
            </a:r>
            <a:r>
              <a:rPr lang="en-US" altLang="ko-KR" dirty="0" err="1"/>
              <a:t>scatter_matrix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특성 사이의 상관관계를 확인하기 위해 </a:t>
            </a:r>
            <a:r>
              <a:rPr lang="ko-KR" altLang="en-US" dirty="0" err="1"/>
              <a:t>숫자형</a:t>
            </a:r>
            <a:r>
              <a:rPr lang="ko-KR" altLang="en-US" dirty="0"/>
              <a:t> 특성 간 </a:t>
            </a:r>
            <a:r>
              <a:rPr lang="ko-KR" altLang="en-US" dirty="0" err="1"/>
              <a:t>산점도</a:t>
            </a:r>
            <a:r>
              <a:rPr lang="ko-KR" altLang="en-US" dirty="0"/>
              <a:t> 시각화</a:t>
            </a:r>
            <a:endParaRPr lang="en-US" altLang="ko-KR" dirty="0"/>
          </a:p>
          <a:p>
            <a:pPr lvl="2"/>
            <a:r>
              <a:rPr lang="ko-KR" altLang="en-US" dirty="0" err="1"/>
              <a:t>숫자형</a:t>
            </a:r>
            <a:r>
              <a:rPr lang="ko-KR" altLang="en-US" dirty="0"/>
              <a:t> 특성이 </a:t>
            </a:r>
            <a:r>
              <a:rPr lang="en-US" altLang="ko-KR" dirty="0"/>
              <a:t>11</a:t>
            </a:r>
            <a:r>
              <a:rPr lang="ko-KR" altLang="en-US" dirty="0"/>
              <a:t>개이므로 총 </a:t>
            </a:r>
            <a:r>
              <a:rPr lang="en-US" altLang="ko-KR" dirty="0"/>
              <a:t>11</a:t>
            </a:r>
            <a:r>
              <a:rPr lang="en-US" altLang="ko-KR" baseline="30000" dirty="0"/>
              <a:t>2</a:t>
            </a:r>
            <a:r>
              <a:rPr lang="en-US" altLang="ko-KR" dirty="0"/>
              <a:t>=121</a:t>
            </a:r>
            <a:r>
              <a:rPr lang="ko-KR" altLang="en-US" dirty="0"/>
              <a:t>개의 그래프가 그려짐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3E6F09-A75B-6120-EB21-7CD2506E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07681"/>
            <a:ext cx="4663736" cy="1427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56A84-2113-4488-2BA0-C8B4AB7B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71" y="1851648"/>
            <a:ext cx="5399533" cy="3586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4F332-36B4-D43C-1F4A-284E4097BBBF}"/>
              </a:ext>
            </a:extLst>
          </p:cNvPr>
          <p:cNvSpPr txBox="1"/>
          <p:nvPr/>
        </p:nvSpPr>
        <p:spPr>
          <a:xfrm>
            <a:off x="6401369" y="5617193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2-14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 산점도 행렬은 수치형 특성 간의 산점도와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각 수치형 특성의 히스토그램을 출력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18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107957"/>
            <a:ext cx="11281052" cy="671349"/>
          </a:xfrm>
        </p:spPr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D296E-DB97-4CBB-9C33-A2EBB9A43B92}"/>
              </a:ext>
            </a:extLst>
          </p:cNvPr>
          <p:cNvSpPr txBox="1"/>
          <p:nvPr/>
        </p:nvSpPr>
        <p:spPr>
          <a:xfrm>
            <a:off x="1898306" y="8347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머신러닝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86F87E-39A5-75AB-07DE-B8228F60E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49114"/>
              </p:ext>
            </p:extLst>
          </p:nvPr>
        </p:nvGraphicFramePr>
        <p:xfrm>
          <a:off x="916656" y="1352551"/>
          <a:ext cx="1061653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:a16="http://schemas.microsoft.com/office/drawing/2014/main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:a16="http://schemas.microsoft.com/office/drawing/2014/main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한눈에 보는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과학자가 꼭 알아야 할 기초 개념과 용어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프로젝트 처음부터 끝까지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주택 가격을 예측하는 회귀 작업을 살펴보면서 선형 회귀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여러 알고리즘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24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 시스템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훈련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신경망 구축에 필요한 모델 훈련 알고리즘 학습 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 smtClean="0">
                          <a:latin typeface="+mn-ea"/>
                          <a:ea typeface="+mn-ea"/>
                        </a:rPr>
                        <a:t>서포트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벡터 머신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SVM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의 핵심 개념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사용 방법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작동 원리 학습</a:t>
                      </a: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트리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트리의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훈련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예측 방법과 </a:t>
                      </a:r>
                      <a:r>
                        <a:rPr lang="ko-KR" altLang="en-US" sz="1300" b="0" dirty="0" err="1" smtClean="0">
                          <a:latin typeface="+mn-ea"/>
                          <a:ea typeface="+mn-ea"/>
                        </a:rPr>
                        <a:t>사이킷런의</a:t>
                      </a:r>
                      <a:r>
                        <a:rPr lang="ko-KR" altLang="en-US" sz="13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CART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훈련 알고리즘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앙상블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학습과 랜덤 </a:t>
                      </a:r>
                      <a:r>
                        <a:rPr lang="ko-KR" altLang="en-US" sz="1300" b="1" dirty="0" err="1">
                          <a:latin typeface="+mn-ea"/>
                          <a:ea typeface="+mn-ea"/>
                        </a:rPr>
                        <a:t>포레스트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투표 기반 분류기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배깅과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페이스팅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부스팅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스태킹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차원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축소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고차원 공간과 차원 축소 기법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비지도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비지도 학습과 알고리즘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771563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F819B2-A8C0-E49D-5ED2-FA1B4EFDC2F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1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176806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중간 소득</a:t>
            </a:r>
            <a:r>
              <a:rPr lang="en-US" altLang="ko-KR" dirty="0"/>
              <a:t>(</a:t>
            </a:r>
            <a:r>
              <a:rPr lang="en-US" altLang="ko-KR" dirty="0" err="1"/>
              <a:t>median_income</a:t>
            </a:r>
            <a:r>
              <a:rPr lang="en-US" altLang="ko-KR" dirty="0"/>
              <a:t>)</a:t>
            </a:r>
            <a:r>
              <a:rPr lang="ko-KR" altLang="en-US" dirty="0"/>
              <a:t>으로 중간 주택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(</a:t>
            </a:r>
            <a:r>
              <a:rPr lang="en-US" altLang="ko-KR" dirty="0" err="1"/>
              <a:t>median_house_value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예측하고 </a:t>
            </a:r>
            <a:r>
              <a:rPr lang="ko-KR" altLang="en-US" dirty="0" err="1"/>
              <a:t>산점도를</a:t>
            </a:r>
            <a:r>
              <a:rPr lang="ko-KR" altLang="en-US" dirty="0"/>
              <a:t> 확대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4F332-36B4-D43C-1F4A-284E4097BBBF}"/>
              </a:ext>
            </a:extLst>
          </p:cNvPr>
          <p:cNvSpPr txBox="1"/>
          <p:nvPr/>
        </p:nvSpPr>
        <p:spPr>
          <a:xfrm>
            <a:off x="6676576" y="4749416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2-15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소득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vs.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주택 가격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CDFBF1-C62E-3C20-4D7E-20457D60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4660"/>
            <a:ext cx="4755708" cy="11822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BED4C1-8EE8-AD61-8D2F-1B171DE3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08" y="1296689"/>
            <a:ext cx="5213457" cy="33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endParaRPr lang="en-US" altLang="ko-KR"/>
          </a:p>
          <a:p>
            <a:pPr lvl="1"/>
            <a:r>
              <a:rPr lang="ko-KR" altLang="en-US"/>
              <a:t>상관계수는 선형적인 상관관계만 측정</a:t>
            </a:r>
            <a:r>
              <a:rPr lang="en-US" altLang="ko-KR"/>
              <a:t>(x</a:t>
            </a:r>
            <a:r>
              <a:rPr lang="ko-KR" altLang="en-US"/>
              <a:t>가 증가하면 </a:t>
            </a:r>
            <a:r>
              <a:rPr lang="en-US" altLang="ko-KR"/>
              <a:t>y</a:t>
            </a:r>
            <a:r>
              <a:rPr lang="ko-KR" altLang="en-US"/>
              <a:t>는 증가 또는 감소하는 경우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비선형적인 관계는 잡을 수 없음</a:t>
            </a:r>
            <a:r>
              <a:rPr lang="en-US" altLang="ko-KR"/>
              <a:t>(</a:t>
            </a:r>
            <a:r>
              <a:rPr lang="ko-KR" altLang="en-US"/>
              <a:t>예 </a:t>
            </a:r>
            <a:r>
              <a:rPr lang="en-US" altLang="ko-KR"/>
              <a:t>x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에 가까워지면 </a:t>
            </a:r>
            <a:r>
              <a:rPr lang="en-US" altLang="ko-KR"/>
              <a:t>y</a:t>
            </a:r>
            <a:r>
              <a:rPr lang="ko-KR" altLang="en-US"/>
              <a:t>가 증가하는 경우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2-16]</a:t>
            </a:r>
            <a:r>
              <a:rPr lang="ko-KR" altLang="en-US"/>
              <a:t>은 다양한 데이터셋과 상관계수</a:t>
            </a:r>
            <a:endParaRPr lang="en-US" altLang="ko-KR"/>
          </a:p>
          <a:p>
            <a:pPr lvl="3"/>
            <a:r>
              <a:rPr lang="ko-KR" altLang="en-US"/>
              <a:t>마지막 줄에 있는 그래프들은 두 축이 완전히 독립적이지 않음에도 상관계수가 </a:t>
            </a:r>
            <a:r>
              <a:rPr lang="en-US" altLang="ko-KR"/>
              <a:t>0</a:t>
            </a:r>
            <a:r>
              <a:rPr lang="ko-KR" altLang="en-US"/>
              <a:t>인</a:t>
            </a:r>
            <a:r>
              <a:rPr lang="en-US" altLang="ko-KR"/>
              <a:t> </a:t>
            </a:r>
            <a:r>
              <a:rPr lang="ko-KR" altLang="en-US"/>
              <a:t>비선형 관계</a:t>
            </a:r>
            <a:endParaRPr lang="en-US" altLang="ko-KR"/>
          </a:p>
          <a:p>
            <a:pPr lvl="3"/>
            <a:r>
              <a:rPr lang="ko-KR" altLang="en-US"/>
              <a:t>두 번째 줄은 상관계수가 </a:t>
            </a:r>
            <a:r>
              <a:rPr lang="en-US" altLang="ko-KR"/>
              <a:t>1</a:t>
            </a:r>
            <a:r>
              <a:rPr lang="ko-KR" altLang="en-US"/>
              <a:t>이거나 </a:t>
            </a:r>
            <a:r>
              <a:rPr lang="en-US" altLang="ko-KR"/>
              <a:t>-1</a:t>
            </a:r>
            <a:r>
              <a:rPr lang="ko-KR" altLang="en-US"/>
              <a:t>인 경우</a:t>
            </a:r>
            <a:endParaRPr lang="en-US" altLang="ko-KR"/>
          </a:p>
          <a:p>
            <a:pPr lvl="3"/>
            <a:r>
              <a:rPr lang="ko-KR" altLang="en-US"/>
              <a:t>상관계수는 기울기와 상관없음</a:t>
            </a:r>
            <a:endParaRPr lang="en-US" altLang="ko-KR"/>
          </a:p>
          <a:p>
            <a:pPr lvl="4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인치</a:t>
            </a:r>
            <a:r>
              <a:rPr lang="en-US" altLang="ko-KR"/>
              <a:t>(inch) </a:t>
            </a:r>
            <a:r>
              <a:rPr lang="ko-KR" altLang="en-US"/>
              <a:t>단위의 키는 피트</a:t>
            </a:r>
            <a:r>
              <a:rPr lang="en-US" altLang="ko-KR"/>
              <a:t>(feet)</a:t>
            </a:r>
            <a:r>
              <a:rPr lang="ko-KR" altLang="en-US"/>
              <a:t>나 나노미터</a:t>
            </a:r>
            <a:r>
              <a:rPr lang="en-US" altLang="ko-KR"/>
              <a:t>(nanometer) </a:t>
            </a:r>
            <a:r>
              <a:rPr lang="ko-KR" altLang="en-US"/>
              <a:t>단위의 키와 상관계수가 </a:t>
            </a:r>
            <a:r>
              <a:rPr lang="en-US" altLang="ko-KR"/>
              <a:t>1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4F332-36B4-D43C-1F4A-284E4097BBBF}"/>
              </a:ext>
            </a:extLst>
          </p:cNvPr>
          <p:cNvSpPr txBox="1"/>
          <p:nvPr/>
        </p:nvSpPr>
        <p:spPr>
          <a:xfrm>
            <a:off x="3592620" y="6042993"/>
            <a:ext cx="5015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2-16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여러 가지 데이터셋에 나타난 표준 상관계수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724BF9-E555-9792-B67D-8F896B762B01}"/>
              </a:ext>
            </a:extLst>
          </p:cNvPr>
          <p:cNvGrpSpPr/>
          <p:nvPr/>
        </p:nvGrpSpPr>
        <p:grpSpPr>
          <a:xfrm>
            <a:off x="479425" y="815007"/>
            <a:ext cx="1280542" cy="307777"/>
            <a:chOff x="10038488" y="2419537"/>
            <a:chExt cx="1280542" cy="30777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AFBBFB5-FDA8-E668-F22D-B3660563F22B}"/>
                </a:ext>
              </a:extLst>
            </p:cNvPr>
            <p:cNvSpPr/>
            <p:nvPr/>
          </p:nvSpPr>
          <p:spPr>
            <a:xfrm>
              <a:off x="10038488" y="2419537"/>
              <a:ext cx="1280542" cy="307777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CAUTION</a:t>
              </a: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래픽 13" descr="느낌표 단색으로 채워진">
              <a:extLst>
                <a:ext uri="{FF2B5EF4-FFF2-40B4-BE49-F238E27FC236}">
                  <a16:creationId xmlns:a16="http://schemas.microsoft.com/office/drawing/2014/main" id="{ACA2EE5D-9C0E-F21B-A7F1-51A1E1685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29817" y="2458460"/>
              <a:ext cx="250846" cy="250846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C9229BE-8FDD-1905-1AE7-D9387F10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74" y="3614973"/>
            <a:ext cx="5024452" cy="23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2.4.3 </a:t>
            </a:r>
            <a:r>
              <a:rPr lang="ko-KR" altLang="en-US" b="1">
                <a:solidFill>
                  <a:srgbClr val="FF0000"/>
                </a:solidFill>
              </a:rPr>
              <a:t>특성 조합으로 실험하기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특성을 여러 가지로 조합하고</a:t>
            </a:r>
            <a:r>
              <a:rPr lang="en-US" altLang="ko-KR"/>
              <a:t> </a:t>
            </a:r>
            <a:r>
              <a:rPr lang="ko-KR" altLang="en-US"/>
              <a:t>상관관계 확인</a:t>
            </a:r>
            <a:endParaRPr lang="en-US" altLang="ko-KR"/>
          </a:p>
          <a:p>
            <a:pPr lvl="2"/>
            <a:r>
              <a:rPr lang="ko-KR" altLang="en-US"/>
              <a:t>방 개수 </a:t>
            </a:r>
            <a:r>
              <a:rPr lang="en-US" altLang="ko-KR"/>
              <a:t>vs.</a:t>
            </a:r>
            <a:r>
              <a:rPr lang="ko-KR" altLang="en-US"/>
              <a:t> 가구 수</a:t>
            </a:r>
          </a:p>
          <a:p>
            <a:pPr lvl="2"/>
            <a:r>
              <a:rPr lang="ko-KR" altLang="en-US"/>
              <a:t>침실 개수 </a:t>
            </a:r>
            <a:r>
              <a:rPr lang="en-US" altLang="ko-KR"/>
              <a:t>vs. </a:t>
            </a:r>
            <a:r>
              <a:rPr lang="ko-KR" altLang="en-US"/>
              <a:t>방 개수</a:t>
            </a:r>
            <a:endParaRPr lang="en-US" altLang="ko-KR"/>
          </a:p>
          <a:p>
            <a:pPr lvl="2"/>
            <a:r>
              <a:rPr lang="ko-KR" altLang="en-US"/>
              <a:t>가구당 인원 </a:t>
            </a:r>
            <a:r>
              <a:rPr lang="en-US" altLang="ko-KR"/>
              <a:t>vs. </a:t>
            </a:r>
            <a:r>
              <a:rPr lang="ko-KR" altLang="en-US"/>
              <a:t>가구 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1F1436-B768-DBD4-0F3F-FC147C72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14" y="1524134"/>
            <a:ext cx="6440347" cy="1059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0CCD66-1CB4-4CC6-B3CE-0F1BD273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31" y="2748666"/>
            <a:ext cx="5656138" cy="39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데이터 자동화의 장점</a:t>
            </a:r>
            <a:endParaRPr lang="en-US" altLang="ko-KR"/>
          </a:p>
          <a:p>
            <a:pPr lvl="2"/>
            <a:r>
              <a:rPr lang="ko-KR" altLang="en-US"/>
              <a:t>어떤 데이터셋에 대해서도 데이터 변환을 손쉽게 반복</a:t>
            </a:r>
            <a:r>
              <a:rPr lang="en-US" altLang="ko-KR"/>
              <a:t>(</a:t>
            </a:r>
            <a:r>
              <a:rPr lang="ko-KR" altLang="en-US"/>
              <a:t>다음번에 새로운 데이터셋을 사용할 때 활용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향후 프로젝트에 재사용 가능한 변환 라이브러리를 점진적으로 구축</a:t>
            </a:r>
            <a:endParaRPr lang="en-US" altLang="ko-KR"/>
          </a:p>
          <a:p>
            <a:pPr lvl="2"/>
            <a:r>
              <a:rPr lang="ko-KR" altLang="en-US"/>
              <a:t>실제 시스템에서 알고리즘에 새 데이터를 주입하기 전에 이 함수를 사용해 변환</a:t>
            </a:r>
            <a:endParaRPr lang="en-US" altLang="ko-KR"/>
          </a:p>
          <a:p>
            <a:pPr lvl="2"/>
            <a:r>
              <a:rPr lang="ko-KR" altLang="en-US"/>
              <a:t>여러 가지 데이터 변환을 쉽게 시도해볼 수 있고 어떤 조합이 가장 좋은지 확인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원래 훈련 세트로 복원</a:t>
            </a:r>
            <a:r>
              <a:rPr lang="en-US" altLang="ko-KR"/>
              <a:t>(strat_train_set</a:t>
            </a:r>
            <a:r>
              <a:rPr lang="ko-KR" altLang="en-US"/>
              <a:t>을 다시 복사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예측 변수와 타깃값에 같은 변형을 적용하지 않기 위해 예측 변수와 레이블을 분리</a:t>
            </a:r>
            <a:endParaRPr lang="en-US" altLang="ko-KR"/>
          </a:p>
          <a:p>
            <a:pPr lvl="2"/>
            <a:r>
              <a:rPr lang="en-US" altLang="ko-KR"/>
              <a:t>drop()</a:t>
            </a:r>
            <a:r>
              <a:rPr lang="ko-KR" altLang="en-US"/>
              <a:t>은 기본적으로 데이터 복사본을 만들어 반환하며 </a:t>
            </a:r>
            <a:r>
              <a:rPr lang="en-US" altLang="ko-KR"/>
              <a:t>strat_train_set</a:t>
            </a:r>
            <a:r>
              <a:rPr lang="ko-KR" altLang="en-US"/>
              <a:t>에는 영향을 주지 않음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1A665-2E9D-1420-E3ED-937AAC7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5400"/>
            <a:ext cx="79152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2.5.1 </a:t>
            </a:r>
            <a:r>
              <a:rPr lang="ko-KR" altLang="en-US" b="1">
                <a:solidFill>
                  <a:srgbClr val="FF0000"/>
                </a:solidFill>
              </a:rPr>
              <a:t>데이터 정제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머신러닝 알고리즘은 누락된 특성을 다루지 못하므로 이를 처리할 수 있는 함수를 몇 개 생성</a:t>
            </a:r>
            <a:endParaRPr lang="en-US" altLang="ko-KR"/>
          </a:p>
          <a:p>
            <a:pPr lvl="2"/>
            <a:r>
              <a:rPr lang="en-US" altLang="ko-KR"/>
              <a:t>total_bedrooms </a:t>
            </a:r>
            <a:r>
              <a:rPr lang="ko-KR" altLang="en-US"/>
              <a:t>특성에 값이 없는 경우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해당 구역을 제거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전체 특성을 삭제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누락된 값을 어떤 값으로 채우기</a:t>
            </a:r>
            <a:r>
              <a:rPr lang="en-US" altLang="ko-KR"/>
              <a:t>(0, </a:t>
            </a:r>
            <a:r>
              <a:rPr lang="ko-KR" altLang="en-US"/>
              <a:t>평균</a:t>
            </a:r>
            <a:r>
              <a:rPr lang="en-US" altLang="ko-KR"/>
              <a:t>, </a:t>
            </a:r>
            <a:r>
              <a:rPr lang="ko-KR" altLang="en-US"/>
              <a:t>중간값 등</a:t>
            </a:r>
            <a:r>
              <a:rPr lang="en-US" altLang="ko-KR"/>
              <a:t>) - </a:t>
            </a:r>
            <a:r>
              <a:rPr lang="ko-KR" altLang="en-US"/>
              <a:t>이를 대체</a:t>
            </a:r>
            <a:r>
              <a:rPr lang="en-US" altLang="ko-KR"/>
              <a:t>(imputation)</a:t>
            </a:r>
            <a:r>
              <a:rPr lang="ko-KR" altLang="en-US"/>
              <a:t>라고 함</a:t>
            </a:r>
            <a:endParaRPr lang="en-US" altLang="ko-KR"/>
          </a:p>
          <a:p>
            <a:pPr lvl="3"/>
            <a:endParaRPr lang="en-US" altLang="ko-KR"/>
          </a:p>
          <a:p>
            <a:pPr lvl="3"/>
            <a:r>
              <a:rPr lang="ko-KR" altLang="en-US"/>
              <a:t>판다스 데이터프레임의 </a:t>
            </a:r>
            <a:r>
              <a:rPr lang="en-US" altLang="ko-KR"/>
              <a:t>dropna(), drop(), fillna() </a:t>
            </a:r>
            <a:r>
              <a:rPr lang="ko-KR" altLang="en-US"/>
              <a:t>메서드를 이용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89D29B-8AC9-28C6-9144-E2C2AB6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06" y="3542992"/>
            <a:ext cx="66960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SimpleImputer </a:t>
            </a:r>
            <a:r>
              <a:rPr lang="ko-KR" altLang="en-US"/>
              <a:t>클래스</a:t>
            </a:r>
            <a:endParaRPr lang="en-US" altLang="ko-KR"/>
          </a:p>
          <a:p>
            <a:pPr lvl="3"/>
            <a:r>
              <a:rPr lang="ko-KR" altLang="en-US"/>
              <a:t>각 특성의 중간값을 저장하고 있어 유용</a:t>
            </a:r>
            <a:endParaRPr lang="en-US" altLang="ko-KR"/>
          </a:p>
          <a:p>
            <a:pPr lvl="3"/>
            <a:r>
              <a:rPr lang="ko-KR" altLang="en-US"/>
              <a:t>훈련 세트뿐만 아니라 검증 세트와 테스트 세트 그리고 모델에 주입될 새로운 데이터에 있는 누락된 값을 대체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중간값은 수치형 특성에서만 계산될 수 있기 때문에 수치 특성만 가진 데이터 복사본을 생성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텍스트 특성인 </a:t>
            </a:r>
            <a:r>
              <a:rPr lang="en-US" altLang="ko-KR"/>
              <a:t>ocean_proximity</a:t>
            </a:r>
            <a:r>
              <a:rPr lang="ko-KR" altLang="en-US"/>
              <a:t>가 제외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imputer </a:t>
            </a:r>
            <a:r>
              <a:rPr lang="ko-KR" altLang="en-US"/>
              <a:t>객체의 </a:t>
            </a:r>
            <a:r>
              <a:rPr lang="en-US" altLang="ko-KR"/>
              <a:t>fit() </a:t>
            </a:r>
            <a:r>
              <a:rPr lang="ko-KR" altLang="en-US"/>
              <a:t>메서드를 사용해 훈련 데이터에 적용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F908-6BF6-DC5D-06FB-ED837257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2"/>
          <a:stretch/>
        </p:blipFill>
        <p:spPr>
          <a:xfrm>
            <a:off x="1524000" y="1858438"/>
            <a:ext cx="5429250" cy="1152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83772E-A0CA-A431-0D5A-F852A741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39284"/>
            <a:ext cx="5429250" cy="619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200AED-348D-C9B0-C6E2-19715E757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73"/>
          <a:stretch/>
        </p:blipFill>
        <p:spPr>
          <a:xfrm>
            <a:off x="1524001" y="5019906"/>
            <a:ext cx="54292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5869878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imputer</a:t>
            </a:r>
            <a:r>
              <a:rPr lang="ko-KR" altLang="en-US"/>
              <a:t>는 각 특성의 중간값을 계산해서 그 결과를 객체의 </a:t>
            </a:r>
            <a:r>
              <a:rPr lang="en-US" altLang="ko-KR"/>
              <a:t>statistics_ </a:t>
            </a:r>
            <a:r>
              <a:rPr lang="ko-KR" altLang="en-US"/>
              <a:t>속성에 저장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학습된 </a:t>
            </a:r>
            <a:r>
              <a:rPr lang="en-US" altLang="ko-KR"/>
              <a:t>imputer </a:t>
            </a:r>
            <a:r>
              <a:rPr lang="ko-KR" altLang="en-US"/>
              <a:t>객체를 사용해 훈련 세트에서 누락된 값을 학습한 중간값으로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누락된 값을 평균</a:t>
            </a:r>
            <a:r>
              <a:rPr lang="en-US" altLang="ko-KR"/>
              <a:t>(strategy="mean") </a:t>
            </a:r>
            <a:r>
              <a:rPr lang="ko-KR" altLang="en-US"/>
              <a:t>이나 가장 자주 등장하는 값</a:t>
            </a:r>
            <a:r>
              <a:rPr lang="en-US" altLang="ko-KR"/>
              <a:t>(strategy="most_frequent") </a:t>
            </a:r>
            <a:r>
              <a:rPr lang="ko-KR" altLang="en-US"/>
              <a:t>또는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상수</a:t>
            </a:r>
            <a:r>
              <a:rPr lang="en-US" altLang="ko-KR"/>
              <a:t>(strategy="constant", fill_value=...)</a:t>
            </a:r>
            <a:r>
              <a:rPr lang="ko-KR" altLang="en-US"/>
              <a:t>로 바꿀 수도 있음</a:t>
            </a:r>
            <a:endParaRPr lang="en-US" altLang="ko-KR"/>
          </a:p>
          <a:p>
            <a:pPr lvl="3"/>
            <a:r>
              <a:rPr lang="ko-KR" altLang="en-US"/>
              <a:t>마지막 두 방법은 수치가 아닌 데이터를 지원</a:t>
            </a:r>
            <a:endParaRPr lang="en-US" altLang="ko-KR"/>
          </a:p>
          <a:p>
            <a:pPr lvl="2"/>
            <a:r>
              <a:rPr lang="en-US" altLang="ko-KR"/>
              <a:t>imputer.transform(housing_num)</a:t>
            </a:r>
            <a:r>
              <a:rPr lang="ko-KR" altLang="en-US"/>
              <a:t>의 출력은 넘파이 배열</a:t>
            </a:r>
            <a:endParaRPr lang="en-US" altLang="ko-KR"/>
          </a:p>
          <a:p>
            <a:pPr lvl="3"/>
            <a:r>
              <a:rPr lang="en-US" altLang="ko-KR"/>
              <a:t>X</a:t>
            </a:r>
            <a:r>
              <a:rPr lang="ko-KR" altLang="en-US"/>
              <a:t>를 데이터프레임으로 감싸서 </a:t>
            </a:r>
            <a:r>
              <a:rPr lang="en-US" altLang="ko-KR"/>
              <a:t>housing_num</a:t>
            </a:r>
            <a:r>
              <a:rPr lang="ko-KR" altLang="en-US"/>
              <a:t>으로부터 열 이름과 인덱스를 복원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9BF3D1-E267-AD10-4165-5DC02880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92820"/>
            <a:ext cx="4038600" cy="619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C7D38B-BBCC-6216-0306-B59ECCA5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2143"/>
            <a:ext cx="6610350" cy="1381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BF4B69-34B3-0A0F-9C7F-C9A3057F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531314"/>
            <a:ext cx="57435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/>
              <a:t>사이킷런의 설계 철학</a:t>
            </a:r>
            <a:endParaRPr lang="en-US" altLang="ko-KR" b="1"/>
          </a:p>
          <a:p>
            <a:pPr lvl="2"/>
            <a:endParaRPr lang="en-US" altLang="ko-KR"/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일관성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모든 객체는 일관되고 단순한 인터페이스를 공유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추정기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(estimator) 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데이터셋을 기반으로 일련의 모델 파라미터들을 추정하는 객체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변환기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(transformer) : (imputer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같이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데이터셋을 변환하는 추정기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예측기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(predictor) 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주어진 데이터셋에 대해 예측을 만드는 추정기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검사 가능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클래스 남용 방지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조합성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기존의 구성 요소를 최대한 재사용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합리적인 기본값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6C302D-B88E-8981-8F8D-71E428E54219}"/>
              </a:ext>
            </a:extLst>
          </p:cNvPr>
          <p:cNvSpPr/>
          <p:nvPr/>
        </p:nvSpPr>
        <p:spPr>
          <a:xfrm>
            <a:off x="1278384" y="1464816"/>
            <a:ext cx="7714696" cy="2716567"/>
          </a:xfrm>
          <a:prstGeom prst="roundRect">
            <a:avLst>
              <a:gd name="adj" fmla="val 10131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2.5.2 </a:t>
            </a:r>
            <a:r>
              <a:rPr lang="ko-KR" altLang="en-US" b="1">
                <a:solidFill>
                  <a:srgbClr val="FF0000"/>
                </a:solidFill>
              </a:rPr>
              <a:t>텍스트와 범주형 특성 다루기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학습 데이터셋의 </a:t>
            </a:r>
            <a:r>
              <a:rPr lang="en-US" altLang="ko-KR"/>
              <a:t>ocean_proximity</a:t>
            </a:r>
            <a:r>
              <a:rPr lang="ko-KR" altLang="en-US"/>
              <a:t>에서 특성값 확인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0F99DC-6FFE-82E3-483D-DE553C60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18" y="1559881"/>
            <a:ext cx="5314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OrdinalEncoder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ko-KR" altLang="en-US"/>
              <a:t>카테고리를 텍스트에서 숫자로 변환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housing_cat_encoded</a:t>
            </a:r>
            <a:r>
              <a:rPr lang="ko-KR" altLang="en-US"/>
              <a:t>에 인코딩된 몇 개의 값을 확인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BB612-8690-BA1F-1FA8-735AF0E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8556"/>
            <a:ext cx="6086475" cy="139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C7560E-8CD2-2CC8-F347-3336BB7E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56" y="3387688"/>
            <a:ext cx="3981450" cy="2752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0F99DC-6FFE-82E3-483D-DE553C60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92" y="2899206"/>
            <a:ext cx="5257539" cy="32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AE6BD9-534E-B46C-A041-2AE8AF2C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0082"/>
              </p:ext>
            </p:extLst>
          </p:nvPr>
        </p:nvGraphicFramePr>
        <p:xfrm>
          <a:off x="916657" y="1376363"/>
          <a:ext cx="10616532" cy="370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:a16="http://schemas.microsoft.com/office/drawing/2014/main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:a16="http://schemas.microsoft.com/office/drawing/2014/main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인공 신경망 소개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인공 신경망과 케라스를 이용한 구현 방법</a:t>
                      </a:r>
                      <a:endParaRPr lang="en-US" altLang="ko-KR" sz="13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심층 신경망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심층 신경망의 문제와 해결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245002"/>
                  </a:ext>
                </a:extLst>
              </a:tr>
              <a:tr h="371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사용자 정의 모델과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텐서플로와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저수준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이용한 사용자 정의 모델과 훈련 알고리즘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사용한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데이터 적재와 전처리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TFRecord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포맷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전처리 층 및 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합성곱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신경망을 사용한 컴퓨터 비전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구성 요소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사용한 구현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을 사용한 시퀀스 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개념과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WaveNet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어텐션을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자연어 처리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문장 수준의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어텐션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메커니즘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오토인코더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GAN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그리고 확산 모델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오토인코더  차원 축소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특성 추출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비지도 사전 훈련 방법과 생성 모델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강화 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강화 학습 개념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정책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그레이디언트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심층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Q-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네트워크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77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대규모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모델 훈련과 배포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TF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서빙과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구글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버텍스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플랫폼에 모델을 배포하는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65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45E3CB-82CC-003C-D3BF-626496380430}"/>
              </a:ext>
            </a:extLst>
          </p:cNvPr>
          <p:cNvSpPr txBox="1"/>
          <p:nvPr/>
        </p:nvSpPr>
        <p:spPr>
          <a:xfrm>
            <a:off x="1898306" y="83471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신경망과 딥러닝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99164D-9D1E-DF69-62E3-756AB475781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2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321906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categories_ </a:t>
            </a:r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endParaRPr lang="en-US" altLang="ko-KR" dirty="0"/>
          </a:p>
          <a:p>
            <a:pPr lvl="2"/>
            <a:r>
              <a:rPr lang="ko-KR" altLang="en-US" dirty="0"/>
              <a:t>범주형 특성마다 </a:t>
            </a:r>
            <a:r>
              <a:rPr lang="en-US" altLang="ko-KR" dirty="0"/>
              <a:t>1D </a:t>
            </a:r>
            <a:r>
              <a:rPr lang="ko-KR" altLang="en-US" dirty="0"/>
              <a:t>카테고리 배열을 담은 리스트가 반환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6124B-68DF-13F6-7250-6C9BCA96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22" y="1502036"/>
            <a:ext cx="6438900" cy="1190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79006-8807-FFBF-0202-58446764A278}"/>
              </a:ext>
            </a:extLst>
          </p:cNvPr>
          <p:cNvSpPr txBox="1"/>
          <p:nvPr/>
        </p:nvSpPr>
        <p:spPr>
          <a:xfrm>
            <a:off x="1523999" y="3035541"/>
            <a:ext cx="88451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머신러닝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알고리즘이 가까이 있는 두 값을 떨어져 있는 두 값보다 더 비슷하다고 생각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일부 경우에는 괜찮음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'bad', 'average', 'good’, 'excellent'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와 같이 순서가 있는 카테고리의 경우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ocean_proximity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열에는 해당되지 않음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예를 들어 카테고리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보다 카테고리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가 확실히 더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비슷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일반적으로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카테고리별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이진 특성을 만들어 해결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'&lt;1H OCEAN＇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 때 한 특성이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이고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그 외 특성은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0),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'INLAND'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 때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다른 한 특성이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 되는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역시 그 외에는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방식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원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핫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인코딩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(one-hot encoding)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한 특성만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이고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핫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나머지는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더미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(dummy)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D0A724-864B-9E79-B9D8-937EA4772025}"/>
              </a:ext>
            </a:extLst>
          </p:cNvPr>
          <p:cNvSpPr/>
          <p:nvPr/>
        </p:nvSpPr>
        <p:spPr>
          <a:xfrm>
            <a:off x="1434776" y="2840975"/>
            <a:ext cx="8934342" cy="3202018"/>
          </a:xfrm>
          <a:prstGeom prst="roundRect">
            <a:avLst>
              <a:gd name="adj" fmla="val 8467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OneHotEncoder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ko-KR" altLang="en-US"/>
              <a:t>범주의 값을 원</a:t>
            </a:r>
            <a:r>
              <a:rPr lang="en-US" altLang="ko-KR"/>
              <a:t>-</a:t>
            </a:r>
            <a:r>
              <a:rPr lang="ko-KR" altLang="en-US"/>
              <a:t>핫 벡터로 바꾸기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OneHotEncoder</a:t>
            </a:r>
            <a:r>
              <a:rPr lang="ko-KR" altLang="en-US"/>
              <a:t>의 출력은 넘파이 배열이 아니라 사이파이 희소 행렬</a:t>
            </a:r>
            <a:endParaRPr lang="en-US" altLang="ko-KR"/>
          </a:p>
          <a:p>
            <a:pPr lvl="3"/>
            <a:r>
              <a:rPr lang="ko-KR" altLang="en-US"/>
              <a:t>희소 행렬은 </a:t>
            </a:r>
            <a:r>
              <a:rPr lang="en-US" altLang="ko-KR"/>
              <a:t>0</a:t>
            </a:r>
            <a:r>
              <a:rPr lang="ko-KR" altLang="en-US"/>
              <a:t>이 대부분인 행렬을 매우 효율적으로 표현</a:t>
            </a:r>
            <a:endParaRPr lang="en-US" altLang="ko-KR"/>
          </a:p>
          <a:p>
            <a:pPr lvl="3"/>
            <a:r>
              <a:rPr lang="ko-KR" altLang="en-US"/>
              <a:t>내부적으로 </a:t>
            </a:r>
            <a:r>
              <a:rPr lang="en-US" altLang="ko-KR"/>
              <a:t>0</a:t>
            </a:r>
            <a:r>
              <a:rPr lang="ko-KR" altLang="en-US"/>
              <a:t>이 아닌 값과 그 위치만 저장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DDF7B-0CC4-1290-173A-70E47F85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5439"/>
            <a:ext cx="5886450" cy="144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E48936-1953-54C0-F687-63EEF9A9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8388"/>
            <a:ext cx="58769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toarray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ko-KR" altLang="en-US" dirty="0"/>
              <a:t>대부분 </a:t>
            </a:r>
            <a:r>
              <a:rPr lang="ko-KR" altLang="en-US" dirty="0" err="1"/>
              <a:t>희소행렬을</a:t>
            </a:r>
            <a:r>
              <a:rPr lang="ko-KR" altLang="en-US" dirty="0"/>
              <a:t> 보통의 </a:t>
            </a:r>
            <a:r>
              <a:rPr lang="en-US" altLang="ko-KR" dirty="0"/>
              <a:t>2D </a:t>
            </a:r>
            <a:r>
              <a:rPr lang="ko-KR" altLang="en-US" dirty="0"/>
              <a:t>배열처럼 사용할 수 있지만</a:t>
            </a:r>
            <a:r>
              <a:rPr lang="en-US" altLang="ko-KR" dirty="0"/>
              <a:t> (</a:t>
            </a:r>
            <a:r>
              <a:rPr lang="ko-KR" altLang="en-US" dirty="0"/>
              <a:t>밀집된</a:t>
            </a:r>
            <a:r>
              <a:rPr lang="en-US" altLang="ko-KR" dirty="0"/>
              <a:t>) </a:t>
            </a:r>
            <a:r>
              <a:rPr lang="ko-KR" altLang="en-US" dirty="0" err="1"/>
              <a:t>넘파이</a:t>
            </a:r>
            <a:r>
              <a:rPr lang="ko-KR" altLang="en-US" dirty="0"/>
              <a:t> 배열로 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OneHotEncoder</a:t>
            </a:r>
            <a:r>
              <a:rPr lang="ko-KR" altLang="en-US" dirty="0"/>
              <a:t>를 만들 때 </a:t>
            </a:r>
            <a:r>
              <a:rPr lang="en-US" altLang="ko-KR" dirty="0"/>
              <a:t>sparse=False(</a:t>
            </a:r>
            <a:r>
              <a:rPr lang="ko-KR" altLang="en-US" dirty="0"/>
              <a:t>또는 </a:t>
            </a:r>
            <a:r>
              <a:rPr lang="en-US" altLang="ko-KR" dirty="0" err="1"/>
              <a:t>sparse_output</a:t>
            </a:r>
            <a:r>
              <a:rPr lang="en-US" altLang="ko-KR" dirty="0"/>
              <a:t>=False)</a:t>
            </a:r>
            <a:r>
              <a:rPr lang="ko-KR" altLang="en-US" dirty="0"/>
              <a:t>로 설정하여 </a:t>
            </a:r>
            <a:r>
              <a:rPr lang="en-US" altLang="ko-KR" dirty="0"/>
              <a:t>transform() </a:t>
            </a:r>
            <a:r>
              <a:rPr lang="ko-KR" altLang="en-US" dirty="0"/>
              <a:t>메서드가 일반적인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넘파이</a:t>
            </a:r>
            <a:r>
              <a:rPr lang="ko-KR" altLang="en-US" dirty="0"/>
              <a:t> 배열을 반환하게 할 수 있음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832B7-FA0C-BAB7-3070-2D6F9EF5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853"/>
            <a:ext cx="3457575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6124B-68DF-13F6-7250-6C9BCA96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23" y="543592"/>
            <a:ext cx="3893449" cy="719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C7560E-8CD2-2CC8-F347-3336BB7E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60" y="1484075"/>
            <a:ext cx="3615891" cy="2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OrdinalEncoder</a:t>
            </a:r>
            <a:r>
              <a:rPr lang="ko-KR" altLang="en-US"/>
              <a:t>처럼 인코더의 </a:t>
            </a:r>
            <a:r>
              <a:rPr lang="en-US" altLang="ko-KR"/>
              <a:t>categories_ </a:t>
            </a:r>
            <a:r>
              <a:rPr lang="ko-KR" altLang="en-US"/>
              <a:t>인스턴스 변수를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get_dummies()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범주형 특성을 원</a:t>
            </a:r>
            <a:r>
              <a:rPr lang="en-US" altLang="ko-KR"/>
              <a:t>-</a:t>
            </a:r>
            <a:r>
              <a:rPr lang="ko-KR" altLang="en-US"/>
              <a:t>핫 표현으로 바꿔서 카테고리마다 하나의 이진 특성을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88F15-AAEF-6BA0-6B53-5B443619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3165"/>
            <a:ext cx="6877050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09381E-304D-53E3-238B-49D9D8D98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3"/>
          <a:stretch/>
        </p:blipFill>
        <p:spPr>
          <a:xfrm>
            <a:off x="1524000" y="3327647"/>
            <a:ext cx="6877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cat_encoder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en-US" altLang="ko-KR" dirty="0" err="1"/>
              <a:t>fit_transform</a:t>
            </a:r>
            <a:r>
              <a:rPr lang="en-US" altLang="ko-KR" dirty="0"/>
              <a:t>()</a:t>
            </a:r>
            <a:r>
              <a:rPr lang="ko-KR" altLang="en-US" dirty="0"/>
              <a:t>이 아니라 </a:t>
            </a:r>
            <a:r>
              <a:rPr lang="en-US" altLang="ko-KR" dirty="0"/>
              <a:t>transform()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  <a:r>
              <a:rPr lang="en-US" altLang="ko-KR" dirty="0" err="1"/>
              <a:t>df_test</a:t>
            </a:r>
            <a:r>
              <a:rPr lang="ko-KR" altLang="en-US" dirty="0"/>
              <a:t>에 적용했을 때 출력</a:t>
            </a:r>
            <a:endParaRPr lang="en-US" altLang="ko-KR" dirty="0"/>
          </a:p>
          <a:p>
            <a:pPr lvl="2"/>
            <a:r>
              <a:rPr lang="en-US" altLang="ko-KR" dirty="0" err="1"/>
              <a:t>get_dummies</a:t>
            </a:r>
            <a:r>
              <a:rPr lang="en-US" altLang="ko-KR" dirty="0"/>
              <a:t>()</a:t>
            </a:r>
            <a:r>
              <a:rPr lang="ko-KR" altLang="en-US" dirty="0"/>
              <a:t>는 두 개의 카테고리만 보았기 때문에 두 개 열만 출력</a:t>
            </a:r>
            <a:endParaRPr lang="en-US" altLang="ko-KR" dirty="0"/>
          </a:p>
          <a:p>
            <a:pPr lvl="2"/>
            <a:r>
              <a:rPr lang="ko-KR" altLang="en-US" dirty="0"/>
              <a:t>반면 </a:t>
            </a:r>
            <a:r>
              <a:rPr lang="en-US" altLang="ko-KR" dirty="0" err="1"/>
              <a:t>OneHotEncoder</a:t>
            </a:r>
            <a:r>
              <a:rPr lang="ko-KR" altLang="en-US" dirty="0"/>
              <a:t>는 학습된 카테고리마다 하나의 열을 순서대로 출력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알 수 없는 카테고리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"&lt;2H OCEAN")</a:t>
            </a:r>
            <a:r>
              <a:rPr lang="ko-KR" altLang="en-US" dirty="0"/>
              <a:t>를 담은 데이터프레임을 </a:t>
            </a:r>
            <a:r>
              <a:rPr lang="en-US" altLang="ko-KR" dirty="0" err="1"/>
              <a:t>get_dummies</a:t>
            </a:r>
            <a:r>
              <a:rPr lang="en-US" altLang="ko-KR" dirty="0"/>
              <a:t>()</a:t>
            </a:r>
            <a:r>
              <a:rPr lang="ko-KR" altLang="en-US" dirty="0"/>
              <a:t>에 주입하면 아무런 문제없이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변환된 결과를 출력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F8678-E880-0C2E-532E-F64AA2AD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19352"/>
            <a:ext cx="4248150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95300-8365-4A2C-8694-3203F7C4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8031"/>
            <a:ext cx="79629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OneHotEncode</a:t>
            </a:r>
            <a:r>
              <a:rPr lang="ko-KR" altLang="en-US" dirty="0"/>
              <a:t>는 알 수 없는 카테고리를 감지하고 예외를 발생시킴</a:t>
            </a:r>
          </a:p>
          <a:p>
            <a:pPr lvl="2"/>
            <a:r>
              <a:rPr lang="en-US" altLang="ko-KR" dirty="0" err="1"/>
              <a:t>handle_unkown</a:t>
            </a:r>
            <a:r>
              <a:rPr lang="en-US" altLang="ko-KR" dirty="0"/>
              <a:t> </a:t>
            </a:r>
            <a:r>
              <a:rPr lang="ko-KR" altLang="en-US" dirty="0"/>
              <a:t>매개변수를 </a:t>
            </a:r>
            <a:r>
              <a:rPr lang="en-US" altLang="ko-KR" dirty="0"/>
              <a:t>"ignore"</a:t>
            </a:r>
            <a:r>
              <a:rPr lang="ko-KR" altLang="en-US" dirty="0"/>
              <a:t>로 지정하여 알 수 없는 카테고리를 그냥 </a:t>
            </a:r>
            <a:r>
              <a:rPr lang="en-US" altLang="ko-KR" dirty="0"/>
              <a:t>0</a:t>
            </a:r>
            <a:r>
              <a:rPr lang="ko-KR" altLang="en-US" dirty="0"/>
              <a:t>으로 나타낼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데이터프레임을 사용하여 </a:t>
            </a:r>
            <a:r>
              <a:rPr lang="ko-KR" altLang="en-US" dirty="0" err="1"/>
              <a:t>사이킷런</a:t>
            </a:r>
            <a:r>
              <a:rPr lang="ko-KR" altLang="en-US" dirty="0"/>
              <a:t> 추정기를 훈련할 때 추정기는 열 이름을 </a:t>
            </a:r>
            <a:r>
              <a:rPr lang="en-US" altLang="ko-KR" dirty="0" err="1"/>
              <a:t>feature_names_in</a:t>
            </a:r>
            <a:r>
              <a:rPr lang="en-US" altLang="ko-KR" dirty="0"/>
              <a:t>_ </a:t>
            </a:r>
            <a:r>
              <a:rPr lang="ko-KR" altLang="en-US" dirty="0"/>
              <a:t>속성에 저장</a:t>
            </a:r>
            <a:endParaRPr lang="en-US" altLang="ko-KR" dirty="0"/>
          </a:p>
          <a:p>
            <a:pPr lvl="2"/>
            <a:r>
              <a:rPr lang="ko-KR" altLang="en-US" dirty="0" err="1"/>
              <a:t>사이킷런은</a:t>
            </a:r>
            <a:r>
              <a:rPr lang="ko-KR" altLang="en-US" dirty="0"/>
              <a:t> </a:t>
            </a:r>
            <a:r>
              <a:rPr lang="en-US" altLang="ko-KR" dirty="0"/>
              <a:t>(transform()</a:t>
            </a:r>
            <a:r>
              <a:rPr lang="ko-KR" altLang="en-US" dirty="0"/>
              <a:t>이나 </a:t>
            </a:r>
            <a:r>
              <a:rPr lang="en-US" altLang="ko-KR" dirty="0"/>
              <a:t>predict()</a:t>
            </a:r>
            <a:r>
              <a:rPr lang="ko-KR" altLang="en-US" dirty="0"/>
              <a:t>를 통해</a:t>
            </a:r>
            <a:r>
              <a:rPr lang="en-US" altLang="ko-KR" dirty="0"/>
              <a:t>) </a:t>
            </a:r>
            <a:r>
              <a:rPr lang="ko-KR" altLang="en-US" dirty="0"/>
              <a:t>이 추정기에 입력된 모든 데이터프레임이 동일한 열 이름을 갖는지 확인</a:t>
            </a:r>
            <a:endParaRPr lang="en-US" altLang="ko-KR" dirty="0"/>
          </a:p>
          <a:p>
            <a:pPr lvl="2"/>
            <a:r>
              <a:rPr lang="ko-KR" altLang="en-US" dirty="0"/>
              <a:t>변환기는 출력으로 데이터프레임을 만들 수 있도록 </a:t>
            </a:r>
            <a:r>
              <a:rPr lang="en-US" altLang="ko-KR" dirty="0" err="1"/>
              <a:t>get_feature_names_out</a:t>
            </a:r>
            <a:r>
              <a:rPr lang="en-US" altLang="ko-KR" dirty="0"/>
              <a:t>() </a:t>
            </a:r>
            <a:r>
              <a:rPr lang="ko-KR" altLang="en-US" dirty="0" err="1"/>
              <a:t>메서드도</a:t>
            </a:r>
            <a:r>
              <a:rPr lang="ko-KR" altLang="en-US" dirty="0"/>
              <a:t> 제공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7C8F0-9A96-BC21-9541-A972793E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589"/>
            <a:ext cx="3509639" cy="1139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E055CD-ECF2-D311-6026-75A833A5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17525"/>
            <a:ext cx="5810915" cy="2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2.5.3 </a:t>
            </a:r>
            <a:r>
              <a:rPr lang="ko-KR" altLang="en-US" b="1">
                <a:solidFill>
                  <a:srgbClr val="FF0000"/>
                </a:solidFill>
              </a:rPr>
              <a:t>특성 스케일과 변환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특성 스케일링</a:t>
            </a:r>
            <a:r>
              <a:rPr lang="en-US" altLang="ko-KR"/>
              <a:t>(feature scaling)</a:t>
            </a:r>
          </a:p>
          <a:p>
            <a:pPr lvl="1"/>
            <a:r>
              <a:rPr lang="ko-KR" altLang="en-US"/>
              <a:t>모든 특성의 범위를 같게 만들기</a:t>
            </a:r>
            <a:endParaRPr lang="en-US" altLang="ko-KR"/>
          </a:p>
          <a:p>
            <a:pPr lvl="2"/>
            <a:r>
              <a:rPr lang="en-US" altLang="ko-KR"/>
              <a:t>min-max </a:t>
            </a:r>
            <a:r>
              <a:rPr lang="ko-KR" altLang="en-US"/>
              <a:t>스케일링 </a:t>
            </a:r>
            <a:r>
              <a:rPr lang="en-US" altLang="ko-KR"/>
              <a:t>– </a:t>
            </a:r>
            <a:r>
              <a:rPr lang="ko-KR" altLang="en-US"/>
              <a:t>정규화</a:t>
            </a:r>
            <a:r>
              <a:rPr lang="en-US" altLang="ko-KR"/>
              <a:t>(normalization)</a:t>
            </a:r>
          </a:p>
          <a:p>
            <a:pPr lvl="3"/>
            <a:r>
              <a:rPr lang="en-US" altLang="ko-KR"/>
              <a:t>MinMaxScaler </a:t>
            </a:r>
            <a:r>
              <a:rPr lang="ko-KR" altLang="en-US"/>
              <a:t>변환기와 </a:t>
            </a:r>
            <a:r>
              <a:rPr lang="en-US" altLang="ko-KR"/>
              <a:t>feature_range </a:t>
            </a:r>
            <a:r>
              <a:rPr lang="ko-KR" altLang="en-US"/>
              <a:t>매개변수를 사용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ko-KR" altLang="en-US"/>
              <a:t>표준화</a:t>
            </a:r>
            <a:r>
              <a:rPr lang="en-US" altLang="ko-KR"/>
              <a:t>(standardization)</a:t>
            </a:r>
          </a:p>
          <a:p>
            <a:pPr lvl="3"/>
            <a:r>
              <a:rPr lang="en-US" altLang="ko-KR"/>
              <a:t>StandardScaler </a:t>
            </a:r>
            <a:r>
              <a:rPr lang="ko-KR" altLang="en-US"/>
              <a:t>변환기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EDB69-43EB-5E5E-1B02-2493144D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5089"/>
            <a:ext cx="6715125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195668-E0AA-668A-8A5F-543720EC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546254"/>
            <a:ext cx="62579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멱법칙 분포</a:t>
            </a:r>
            <a:r>
              <a:rPr lang="en-US" altLang="ko-KR"/>
              <a:t>(power law distribution)</a:t>
            </a:r>
          </a:p>
          <a:p>
            <a:pPr lvl="2"/>
            <a:r>
              <a:rPr lang="ko-KR" altLang="en-US"/>
              <a:t>특성 분포의 꼬리가 아주 길고 두껍다면 특성을 로그값으로 바꾸는 것이 도움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population </a:t>
            </a:r>
            <a:r>
              <a:rPr lang="ko-KR" altLang="en-US"/>
              <a:t>특성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ED487C-818B-F0B2-6A6B-F79C7D68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276964"/>
            <a:ext cx="7848600" cy="2800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D5520-3C14-BC92-4CC5-BCB73F87C18D}"/>
              </a:ext>
            </a:extLst>
          </p:cNvPr>
          <p:cNvSpPr txBox="1"/>
          <p:nvPr/>
        </p:nvSpPr>
        <p:spPr>
          <a:xfrm>
            <a:off x="3045040" y="5173008"/>
            <a:ext cx="6844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2-17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특성을 가우스 분포에 가깝게 변환하기</a:t>
            </a:r>
          </a:p>
        </p:txBody>
      </p:sp>
    </p:spTree>
    <p:extLst>
      <p:ext uri="{BB962C8B-B14F-4D97-AF65-F5344CB8AC3E}">
        <p14:creationId xmlns:p14="http://schemas.microsoft.com/office/powerpoint/2010/main" val="33606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버킷타이징</a:t>
            </a:r>
            <a:r>
              <a:rPr lang="en-US" altLang="ko-KR"/>
              <a:t>(bucketizing)</a:t>
            </a:r>
          </a:p>
          <a:p>
            <a:pPr lvl="2"/>
            <a:r>
              <a:rPr lang="ko-KR" altLang="en-US"/>
              <a:t>거의 동일한 크기의 버킷을 사용하면 거의 균등 분포인 특성을 만들 수 있음</a:t>
            </a:r>
            <a:endParaRPr lang="en-US" altLang="ko-KR"/>
          </a:p>
          <a:p>
            <a:pPr lvl="1"/>
            <a:r>
              <a:rPr lang="ko-KR" altLang="en-US">
                <a:latin typeface="+mn-ea"/>
                <a:ea typeface="+mn-ea"/>
              </a:rPr>
              <a:t>멀티모달 분포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en-US" altLang="ko-KR" b="0" i="0" u="none" strike="noStrike" baseline="0">
                <a:latin typeface="+mn-ea"/>
                <a:ea typeface="+mn-ea"/>
              </a:rPr>
              <a:t>multimodal distribution)</a:t>
            </a:r>
            <a:r>
              <a:rPr lang="ko-KR" altLang="en-US">
                <a:latin typeface="+mn-ea"/>
                <a:ea typeface="+mn-ea"/>
              </a:rPr>
              <a:t> 변환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버킷 인덱스를 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예를 들어 </a:t>
            </a:r>
            <a:r>
              <a:rPr lang="en-US" altLang="ko-KR">
                <a:latin typeface="+mn-ea"/>
                <a:ea typeface="+mn-ea"/>
              </a:rPr>
              <a:t>OneHot Encoder</a:t>
            </a:r>
            <a:r>
              <a:rPr lang="ko-KR" altLang="en-US">
                <a:latin typeface="+mn-ea"/>
                <a:ea typeface="+mn-ea"/>
              </a:rPr>
              <a:t>을 사용하여</a:t>
            </a:r>
            <a:r>
              <a:rPr lang="en-US" altLang="ko-KR">
                <a:latin typeface="+mn-ea"/>
                <a:ea typeface="+mn-ea"/>
              </a:rPr>
              <a:t>) </a:t>
            </a:r>
            <a:r>
              <a:rPr lang="ko-KR" altLang="en-US">
                <a:latin typeface="+mn-ea"/>
                <a:ea typeface="+mn-ea"/>
              </a:rPr>
              <a:t>인코딩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중간 주택 연도와 특정 모드 사이의 유사도를 나타내는 특성을 추가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유사도 측정은 일반적으로 입력값과 고정 포인트 사이의 거리에만 의존하는 방사 기저 함수</a:t>
            </a:r>
            <a:r>
              <a:rPr lang="en-US" altLang="ko-KR">
                <a:latin typeface="+mn-ea"/>
                <a:ea typeface="+mn-ea"/>
              </a:rPr>
              <a:t>(RBF)</a:t>
            </a:r>
            <a:r>
              <a:rPr lang="ko-KR" altLang="en-US">
                <a:latin typeface="+mn-ea"/>
                <a:ea typeface="+mn-ea"/>
              </a:rPr>
              <a:t>를 사용</a:t>
            </a:r>
            <a:endParaRPr lang="en-US" altLang="ko-KR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4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2"/>
            <a:r>
              <a:rPr lang="ko-KR" altLang="en-US">
                <a:latin typeface="+mn-ea"/>
                <a:ea typeface="+mn-ea"/>
              </a:rPr>
              <a:t>방사 기저 함수</a:t>
            </a:r>
            <a:r>
              <a:rPr lang="en-US" altLang="ko-KR">
                <a:latin typeface="+mn-ea"/>
                <a:ea typeface="+mn-ea"/>
              </a:rPr>
              <a:t>(RBF)</a:t>
            </a:r>
          </a:p>
          <a:p>
            <a:pPr lvl="3"/>
            <a:r>
              <a:rPr lang="ko-KR" altLang="en-US">
                <a:latin typeface="+mn-ea"/>
                <a:ea typeface="+mn-ea"/>
              </a:rPr>
              <a:t>가장 널리 사용되는 </a:t>
            </a:r>
            <a:r>
              <a:rPr lang="en-US" altLang="ko-KR">
                <a:latin typeface="+mn-ea"/>
                <a:ea typeface="+mn-ea"/>
              </a:rPr>
              <a:t>RBF</a:t>
            </a:r>
            <a:r>
              <a:rPr lang="ko-KR" altLang="en-US">
                <a:latin typeface="+mn-ea"/>
                <a:ea typeface="+mn-ea"/>
              </a:rPr>
              <a:t>는 입력값이 고정 포인트에서 멀어질수록 출력값이 지수적으로 감소하는 가우스 </a:t>
            </a:r>
            <a:r>
              <a:rPr lang="en-US" altLang="ko-KR">
                <a:latin typeface="+mn-ea"/>
                <a:ea typeface="+mn-ea"/>
              </a:rPr>
              <a:t>RBF</a:t>
            </a:r>
          </a:p>
          <a:p>
            <a:pPr lvl="3"/>
            <a:r>
              <a:rPr lang="en-US" altLang="ko-KR">
                <a:latin typeface="+mn-ea"/>
                <a:ea typeface="+mn-ea"/>
              </a:rPr>
              <a:t>rbf_kernel() </a:t>
            </a:r>
            <a:r>
              <a:rPr lang="ko-KR" altLang="en-US">
                <a:latin typeface="+mn-ea"/>
                <a:ea typeface="+mn-ea"/>
              </a:rPr>
              <a:t>함수를 사용하여 중간 주택 연도와 </a:t>
            </a:r>
            <a:r>
              <a:rPr lang="en-US" altLang="ko-KR">
                <a:latin typeface="+mn-ea"/>
                <a:ea typeface="+mn-ea"/>
              </a:rPr>
              <a:t>35 </a:t>
            </a:r>
            <a:r>
              <a:rPr lang="ko-KR" altLang="en-US">
                <a:latin typeface="+mn-ea"/>
                <a:ea typeface="+mn-ea"/>
              </a:rPr>
              <a:t>사이의 유사도를 재는 새로운 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특성을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D5520-3C14-BC92-4CC5-BCB73F87C18D}"/>
              </a:ext>
            </a:extLst>
          </p:cNvPr>
          <p:cNvSpPr txBox="1"/>
          <p:nvPr/>
        </p:nvSpPr>
        <p:spPr>
          <a:xfrm>
            <a:off x="2673659" y="6421082"/>
            <a:ext cx="6844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2-18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주택 가격과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35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사이의 유사도를 재는 가우스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RBF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FFBCC-7D03-F028-A668-397C6923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9582"/>
            <a:ext cx="6670089" cy="1003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DC9804-A260-5FFC-9052-8151325B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5" y="2902268"/>
            <a:ext cx="5375509" cy="34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97B6-9BD5-4C37-A600-459D917BBA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305928" cy="3437754"/>
          </a:xfrm>
        </p:spPr>
        <p:txBody>
          <a:bodyPr numCol="1" spcCol="180000">
            <a:normAutofit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부록</a:t>
            </a:r>
            <a:r>
              <a:rPr lang="en-US" altLang="ko-KR" sz="1400" b="1" dirty="0" smtClean="0"/>
              <a:t> A: </a:t>
            </a:r>
            <a:r>
              <a:rPr lang="ko-KR" altLang="en-US" sz="1400" b="1" dirty="0"/>
              <a:t>연습문제 정답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B: </a:t>
            </a:r>
            <a:r>
              <a:rPr lang="ko-KR" altLang="en-US" sz="1400" b="1" dirty="0"/>
              <a:t>머신러닝 프로젝트 체크리스트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C: </a:t>
            </a:r>
            <a:r>
              <a:rPr lang="ko-KR" altLang="en-US" sz="1400" b="1" dirty="0"/>
              <a:t>자동 미분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D: </a:t>
            </a:r>
            <a:r>
              <a:rPr lang="ko-KR" altLang="en-US" sz="1400" b="1" dirty="0"/>
              <a:t>특수한 데이터 구조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E: </a:t>
            </a:r>
            <a:r>
              <a:rPr lang="ko-KR" altLang="en-US" sz="1400" b="1" dirty="0"/>
              <a:t>텐서플로 그래프</a:t>
            </a: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F38E3-6494-BDF2-04C0-6AE53B3ACB20}"/>
              </a:ext>
            </a:extLst>
          </p:cNvPr>
          <p:cNvSpPr txBox="1"/>
          <p:nvPr/>
        </p:nvSpPr>
        <p:spPr>
          <a:xfrm>
            <a:off x="1898306" y="8347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0EFC07-FC3A-AF14-F463-3032F0056CE5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3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22187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역변환을 수행하는 </a:t>
            </a:r>
            <a:r>
              <a:rPr lang="en-US" altLang="ko-KR">
                <a:latin typeface="+mn-ea"/>
                <a:ea typeface="+mn-ea"/>
              </a:rPr>
              <a:t>inverse_transform() </a:t>
            </a:r>
            <a:r>
              <a:rPr lang="ko-KR" altLang="en-US">
                <a:latin typeface="+mn-ea"/>
                <a:ea typeface="+mn-ea"/>
              </a:rPr>
              <a:t>메서드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TransformedTargetRegressor</a:t>
            </a:r>
            <a:r>
              <a:rPr lang="ko-KR" altLang="en-US">
                <a:latin typeface="+mn-ea"/>
                <a:ea typeface="+mn-ea"/>
              </a:rPr>
              <a:t>를 사용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7212CE-E04A-A879-F33E-E5826B8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0163"/>
            <a:ext cx="6795737" cy="21231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83AB9D-A30B-E811-B804-AA4491BE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61067"/>
            <a:ext cx="6812132" cy="16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2.5.4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사용자 정의 변환기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로그 변환기를 만들어 </a:t>
            </a:r>
            <a:r>
              <a:rPr lang="en-US" altLang="ko-KR">
                <a:latin typeface="+mn-ea"/>
                <a:ea typeface="+mn-ea"/>
              </a:rPr>
              <a:t>population </a:t>
            </a:r>
            <a:r>
              <a:rPr lang="ko-KR" altLang="en-US">
                <a:latin typeface="+mn-ea"/>
                <a:ea typeface="+mn-ea"/>
              </a:rPr>
              <a:t>특성에 적용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inverse_func </a:t>
            </a:r>
            <a:r>
              <a:rPr lang="ko-KR" altLang="en-US">
                <a:latin typeface="+mn-ea"/>
                <a:ea typeface="+mn-ea"/>
              </a:rPr>
              <a:t>매개변수는 선택 사항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유사도를 계산하는 변환기 만들기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807C9-1A78-6B70-C559-7B4DE79B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56" y="1911025"/>
            <a:ext cx="7419975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977DA8-DAD0-61C1-2B57-E01F9405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78580"/>
            <a:ext cx="78962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각 구역과 샌프란시스코 사이의 지리적 유사도를 측정하는 특성을 추가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사용자 정의 변환기로 특성을 합치기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첫 번째 입력 특성과 두 번째 특성 사이의 비율을 계산하는 </a:t>
            </a:r>
            <a:r>
              <a:rPr lang="en-US" altLang="ko-KR">
                <a:latin typeface="+mn-ea"/>
                <a:ea typeface="+mn-ea"/>
              </a:rPr>
              <a:t>FunctionTransformer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4225D-F2F4-74BC-1829-F6A8E176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44" y="1227938"/>
            <a:ext cx="7191375" cy="14192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BB6E72-AF4F-62C4-67B6-6AFC28F9E61F}"/>
              </a:ext>
            </a:extLst>
          </p:cNvPr>
          <p:cNvGrpSpPr/>
          <p:nvPr/>
        </p:nvGrpSpPr>
        <p:grpSpPr>
          <a:xfrm>
            <a:off x="1524000" y="3644900"/>
            <a:ext cx="7905750" cy="1515777"/>
            <a:chOff x="2143125" y="3062287"/>
            <a:chExt cx="7905750" cy="15157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C820EEE-FB01-212E-F1B6-E28C1020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125" y="3062287"/>
              <a:ext cx="7905750" cy="733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C076A7-C743-000B-F5CA-6A15AD97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441" y="3911314"/>
              <a:ext cx="7877175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fit(), transform(), fit_transform()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C6F35D-98CC-10AA-A2EF-34300E73EB3F}"/>
              </a:ext>
            </a:extLst>
          </p:cNvPr>
          <p:cNvGrpSpPr/>
          <p:nvPr/>
        </p:nvGrpSpPr>
        <p:grpSpPr>
          <a:xfrm>
            <a:off x="1524000" y="1260629"/>
            <a:ext cx="6255199" cy="4632883"/>
            <a:chOff x="1524000" y="1260629"/>
            <a:chExt cx="6255199" cy="46328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B6E68D-5D01-2E91-66D2-00A51C96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260629"/>
              <a:ext cx="6237443" cy="34577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A85E9B-C55C-75CD-5906-D4BA5764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758" y="4718342"/>
              <a:ext cx="6237441" cy="1175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하나의 사용자 변환기가 구현 안에서 다른 추정기를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fit() </a:t>
            </a:r>
            <a:r>
              <a:rPr lang="ko-KR" altLang="en-US">
                <a:latin typeface="+mn-ea"/>
                <a:ea typeface="+mn-ea"/>
              </a:rPr>
              <a:t>메서드 안에서 훈련 데이터에 있는 핵심 클러스터를 식별하기 위해 </a:t>
            </a:r>
            <a:r>
              <a:rPr lang="en-US" altLang="ko-KR">
                <a:latin typeface="+mn-ea"/>
                <a:ea typeface="+mn-ea"/>
              </a:rPr>
              <a:t>KMeans </a:t>
            </a:r>
            <a:r>
              <a:rPr lang="ko-KR" altLang="en-US">
                <a:latin typeface="+mn-ea"/>
                <a:ea typeface="+mn-ea"/>
              </a:rPr>
              <a:t>클래스를 사용하는 사용자 변환기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transform() </a:t>
            </a:r>
            <a:r>
              <a:rPr lang="ko-KR" altLang="en-US">
                <a:latin typeface="+mn-ea"/>
                <a:ea typeface="+mn-ea"/>
              </a:rPr>
              <a:t>메서드에서 </a:t>
            </a:r>
            <a:r>
              <a:rPr lang="en-US" altLang="ko-KR">
                <a:latin typeface="+mn-ea"/>
                <a:ea typeface="+mn-ea"/>
              </a:rPr>
              <a:t>rbf_kernel()</a:t>
            </a:r>
            <a:r>
              <a:rPr lang="ko-KR" altLang="en-US">
                <a:latin typeface="+mn-ea"/>
                <a:ea typeface="+mn-ea"/>
              </a:rPr>
              <a:t>을 사용해 각 샘플이 클러스터 중심과 얼마나 유사한지 측정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F42D9-6737-EDDB-65ED-A95ED5A75BA7}"/>
              </a:ext>
            </a:extLst>
          </p:cNvPr>
          <p:cNvGrpSpPr/>
          <p:nvPr/>
        </p:nvGrpSpPr>
        <p:grpSpPr>
          <a:xfrm>
            <a:off x="1504564" y="1873030"/>
            <a:ext cx="6566351" cy="4234807"/>
            <a:chOff x="1504565" y="1873030"/>
            <a:chExt cx="5820792" cy="37539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3F6A4A-8BC9-5FA7-51D0-D4CAF5FE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873030"/>
              <a:ext cx="5799728" cy="20432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5ECA38-68F7-96F6-577F-3044BCA72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565" y="3941856"/>
              <a:ext cx="5820792" cy="1685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3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평균은 데이터에 있는 클러스터를 찾는 군집 알고리즘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KMeans</a:t>
            </a:r>
            <a:r>
              <a:rPr lang="ko-KR" altLang="en-US">
                <a:latin typeface="+mn-ea"/>
                <a:ea typeface="+mn-ea"/>
              </a:rPr>
              <a:t>의 </a:t>
            </a:r>
            <a:r>
              <a:rPr lang="en-US" altLang="ko-KR">
                <a:latin typeface="+mn-ea"/>
                <a:ea typeface="+mn-ea"/>
              </a:rPr>
              <a:t>fit() </a:t>
            </a:r>
            <a:r>
              <a:rPr lang="ko-KR" altLang="en-US">
                <a:latin typeface="+mn-ea"/>
                <a:ea typeface="+mn-ea"/>
              </a:rPr>
              <a:t>메서드는 선택적 매개변수 </a:t>
            </a:r>
            <a:r>
              <a:rPr lang="en-US" altLang="ko-KR">
                <a:latin typeface="+mn-ea"/>
                <a:ea typeface="+mn-ea"/>
              </a:rPr>
              <a:t>sample_weight</a:t>
            </a:r>
            <a:r>
              <a:rPr lang="ko-KR" altLang="en-US">
                <a:latin typeface="+mn-ea"/>
                <a:ea typeface="+mn-ea"/>
              </a:rPr>
              <a:t>를 제공하며 이 매개변수에 샘플의 상대적인 가중치를 지정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결과를 동일하게 재현하려면 </a:t>
            </a:r>
            <a:r>
              <a:rPr lang="en-US" altLang="ko-KR">
                <a:latin typeface="+mn-ea"/>
                <a:ea typeface="+mn-ea"/>
              </a:rPr>
              <a:t>random_state </a:t>
            </a:r>
            <a:r>
              <a:rPr lang="ko-KR" altLang="en-US">
                <a:latin typeface="+mn-ea"/>
                <a:ea typeface="+mn-ea"/>
              </a:rPr>
              <a:t>매개변수를 지정</a:t>
            </a:r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평균으로 클러스터를 찾고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각 구역과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클러스터 중심 사이의 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유사도를 측정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D80A7-0251-6AD2-CAEF-250F053A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01705"/>
            <a:ext cx="7877175" cy="112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341C7-9E50-8568-A787-15D32421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78390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[</a:t>
            </a:r>
            <a:r>
              <a:rPr lang="ko-KR" altLang="en-US">
                <a:latin typeface="+mn-ea"/>
                <a:ea typeface="+mn-ea"/>
              </a:rPr>
              <a:t>그림 </a:t>
            </a:r>
            <a:r>
              <a:rPr lang="en-US" altLang="ko-KR">
                <a:latin typeface="+mn-ea"/>
                <a:ea typeface="+mn-ea"/>
              </a:rPr>
              <a:t>2-19]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평균으로 찾은 클러스터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중심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구역의 색은 가장 가까운 클러스터 중심과의 지리적 유사도에 따라서 지정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E73C8-F218-4B2F-C85F-3DC7EDCB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62" y="1648421"/>
            <a:ext cx="6137475" cy="4335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6B6A1C-16A2-5D94-BBCB-CFFD4F136D64}"/>
              </a:ext>
            </a:extLst>
          </p:cNvPr>
          <p:cNvSpPr txBox="1"/>
          <p:nvPr/>
        </p:nvSpPr>
        <p:spPr>
          <a:xfrm>
            <a:off x="3027262" y="60085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2-19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가장 가까운 클러스터 중심과의 가우스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RBF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유사도</a:t>
            </a:r>
          </a:p>
        </p:txBody>
      </p:sp>
    </p:spTree>
    <p:extLst>
      <p:ext uri="{BB962C8B-B14F-4D97-AF65-F5344CB8AC3E}">
        <p14:creationId xmlns:p14="http://schemas.microsoft.com/office/powerpoint/2010/main" val="42840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2.5.5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변환 파이프라인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Pipeline </a:t>
            </a:r>
            <a:r>
              <a:rPr lang="ko-KR" altLang="en-US">
                <a:latin typeface="+mn-ea"/>
                <a:ea typeface="+mn-ea"/>
              </a:rPr>
              <a:t>클래스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변환을 순서대로 처리하도록 도와주는 기능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수치 특성에서 누락된 값을 대체하고 스케일을 조정하는 간단한 파이프라인 코드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make_pipeline() </a:t>
            </a:r>
            <a:r>
              <a:rPr lang="ko-KR" altLang="en-US">
                <a:latin typeface="+mn-ea"/>
                <a:ea typeface="+mn-ea"/>
              </a:rPr>
              <a:t>함수</a:t>
            </a:r>
          </a:p>
          <a:p>
            <a:pPr lvl="3"/>
            <a:r>
              <a:rPr lang="ko-KR" altLang="en-US">
                <a:latin typeface="+mn-ea"/>
                <a:ea typeface="+mn-ea"/>
              </a:rPr>
              <a:t>위치 매개변수로 변환기를 받고 변환기의 클래스 이름을 밑줄 문자 없이 소문자로 바꾸어서 </a:t>
            </a:r>
            <a:r>
              <a:rPr lang="en-US" altLang="ko-KR">
                <a:latin typeface="+mn-ea"/>
                <a:ea typeface="+mn-ea"/>
              </a:rPr>
              <a:t>Pipeline </a:t>
            </a:r>
            <a:r>
              <a:rPr lang="ko-KR" altLang="en-US">
                <a:latin typeface="+mn-ea"/>
                <a:ea typeface="+mn-ea"/>
              </a:rPr>
              <a:t>객체를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84025-DCEC-BE2F-0A3E-2BF8AA5D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98481"/>
            <a:ext cx="5362575" cy="189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97B01-8E99-2EF3-B966-33A1647D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052622"/>
            <a:ext cx="7581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추정기가 변환기가 아니라 예측기라면 </a:t>
            </a:r>
            <a:r>
              <a:rPr lang="en-US" altLang="ko-KR">
                <a:latin typeface="+mn-ea"/>
                <a:ea typeface="+mn-ea"/>
              </a:rPr>
              <a:t>transform() </a:t>
            </a:r>
            <a:r>
              <a:rPr lang="ko-KR" altLang="en-US">
                <a:latin typeface="+mn-ea"/>
                <a:ea typeface="+mn-ea"/>
              </a:rPr>
              <a:t>메서드 대신 </a:t>
            </a:r>
            <a:r>
              <a:rPr lang="en-US" altLang="ko-KR">
                <a:latin typeface="+mn-ea"/>
                <a:ea typeface="+mn-ea"/>
              </a:rPr>
              <a:t>predict() </a:t>
            </a:r>
            <a:r>
              <a:rPr lang="ko-KR" altLang="en-US">
                <a:latin typeface="+mn-ea"/>
                <a:ea typeface="+mn-ea"/>
              </a:rPr>
              <a:t>메서드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파이프라인의 </a:t>
            </a:r>
            <a:r>
              <a:rPr lang="en-US" altLang="ko-KR">
                <a:latin typeface="+mn-ea"/>
                <a:ea typeface="+mn-ea"/>
              </a:rPr>
              <a:t>fit_transform() </a:t>
            </a:r>
            <a:r>
              <a:rPr lang="ko-KR" altLang="en-US">
                <a:latin typeface="+mn-ea"/>
                <a:ea typeface="+mn-ea"/>
              </a:rPr>
              <a:t>메서드를 호출하고 출력에서 처음 두 행의 출력을 소수점 둘째 자리에서 반올림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데이터프레임으로 재구성하는 </a:t>
            </a:r>
            <a:r>
              <a:rPr lang="en-US" altLang="ko-KR">
                <a:latin typeface="+mn-ea"/>
                <a:ea typeface="+mn-ea"/>
              </a:rPr>
              <a:t>get_feature_names_out() </a:t>
            </a:r>
            <a:r>
              <a:rPr lang="ko-KR" altLang="en-US">
                <a:latin typeface="+mn-ea"/>
                <a:ea typeface="+mn-ea"/>
              </a:rPr>
              <a:t>메서드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98BFB-C299-0929-0902-04CA8C0F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5439"/>
            <a:ext cx="6448425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86E713-9A01-FE72-8C51-327943B9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22354"/>
            <a:ext cx="6858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하나의 변환기로 각 열마다 적절한 변환을 적용하여 모든 열을 처리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앞서 만든</a:t>
            </a:r>
            <a:r>
              <a:rPr lang="en-US" altLang="ko-KR">
                <a:latin typeface="+mn-ea"/>
                <a:ea typeface="+mn-ea"/>
              </a:rPr>
              <a:t>) num_pipeline</a:t>
            </a:r>
            <a:r>
              <a:rPr lang="ko-KR" altLang="en-US">
                <a:latin typeface="+mn-ea"/>
                <a:ea typeface="+mn-ea"/>
              </a:rPr>
              <a:t>을 수치형 특성에</a:t>
            </a:r>
            <a:r>
              <a:rPr lang="en-US" altLang="ko-KR">
                <a:latin typeface="+mn-ea"/>
                <a:ea typeface="+mn-ea"/>
              </a:rPr>
              <a:t>, cat_pipeline</a:t>
            </a:r>
            <a:r>
              <a:rPr lang="ko-KR" altLang="en-US">
                <a:latin typeface="+mn-ea"/>
                <a:ea typeface="+mn-ea"/>
              </a:rPr>
              <a:t>을 범주형 특성에 적용하는 코드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7B552-9695-4880-4904-639F943B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0590"/>
            <a:ext cx="74485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: </a:t>
            </a:r>
            <a:r>
              <a:rPr lang="ko-KR" altLang="en-US" dirty="0"/>
              <a:t>머신러닝 프로젝트 처음부터 끝까지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dirty="0" smtClean="0">
                <a:latin typeface="+mn-ea"/>
              </a:rPr>
              <a:t>2.1   </a:t>
            </a:r>
            <a:r>
              <a:rPr lang="ko-KR" altLang="en-US" dirty="0" smtClean="0">
                <a:latin typeface="+mn-ea"/>
              </a:rPr>
              <a:t>실제 </a:t>
            </a:r>
            <a:r>
              <a:rPr lang="ko-KR" altLang="en-US" dirty="0">
                <a:latin typeface="+mn-ea"/>
              </a:rPr>
              <a:t>데이터로 작업하기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2.2   </a:t>
            </a:r>
            <a:r>
              <a:rPr lang="ko-KR" altLang="en-US" dirty="0">
                <a:latin typeface="+mn-ea"/>
              </a:rPr>
              <a:t>큰 그림 보기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2.3   </a:t>
            </a:r>
            <a:r>
              <a:rPr lang="ko-KR" altLang="en-US" dirty="0">
                <a:latin typeface="+mn-ea"/>
              </a:rPr>
              <a:t>데이터 가져오기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2.4   </a:t>
            </a:r>
            <a:r>
              <a:rPr lang="ko-KR" altLang="en-US" dirty="0">
                <a:latin typeface="+mn-ea"/>
              </a:rPr>
              <a:t>데이터 이해를 위한 탐색과 시각화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2.5   </a:t>
            </a:r>
            <a:r>
              <a:rPr lang="ko-KR" altLang="en-US" dirty="0">
                <a:latin typeface="+mn-ea"/>
              </a:rPr>
              <a:t>머신러닝 알고리즘을 위한 데이터 준비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2.6   </a:t>
            </a:r>
            <a:r>
              <a:rPr lang="ko-KR" altLang="en-US" dirty="0">
                <a:latin typeface="+mn-ea"/>
              </a:rPr>
              <a:t>모델 선택과 훈련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2.7   </a:t>
            </a:r>
            <a:r>
              <a:rPr lang="ko-KR" altLang="en-US" dirty="0">
                <a:latin typeface="+mn-ea"/>
              </a:rPr>
              <a:t>모델 세부 튜닝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2.8   </a:t>
            </a:r>
            <a:r>
              <a:rPr lang="ko-KR" altLang="en-US" dirty="0">
                <a:latin typeface="+mn-ea"/>
              </a:rPr>
              <a:t>론칭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모니터링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시스템 유지 보수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2.9   </a:t>
            </a:r>
            <a:r>
              <a:rPr lang="ko-KR" altLang="en-US" dirty="0">
                <a:latin typeface="+mn-ea"/>
              </a:rPr>
              <a:t>직접 해보세요</a:t>
            </a:r>
            <a:r>
              <a:rPr lang="en-US" altLang="ko-KR" dirty="0">
                <a:latin typeface="+mn-ea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58219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make_column_selector </a:t>
            </a:r>
            <a:r>
              <a:rPr lang="ko-KR" altLang="en-US">
                <a:latin typeface="+mn-ea"/>
                <a:ea typeface="+mn-ea"/>
              </a:rPr>
              <a:t>클래스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수치형이나 범주형처럼 주어진 타입의 모든 특성을 자동으로 선택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자동으로 이름을 지정하는 </a:t>
            </a:r>
            <a:r>
              <a:rPr lang="en-US" altLang="ko-KR">
                <a:latin typeface="+mn-ea"/>
                <a:ea typeface="+mn-ea"/>
              </a:rPr>
              <a:t>make_column_transformer() </a:t>
            </a:r>
            <a:r>
              <a:rPr lang="ko-KR" altLang="en-US">
                <a:latin typeface="+mn-ea"/>
                <a:ea typeface="+mn-ea"/>
              </a:rPr>
              <a:t>함수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를 주택 데이터셋에 적용할 준비 완료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CB2CB-1D6E-A14C-59C4-FA4EFC63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3768"/>
            <a:ext cx="7067550" cy="194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3B3212-54BD-322A-8423-9093940A9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6"/>
          <a:stretch/>
        </p:blipFill>
        <p:spPr>
          <a:xfrm>
            <a:off x="1524000" y="4417987"/>
            <a:ext cx="70675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지금까지 실험한 모든 변환을 수행할 단일 파이프라인 만들기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누락된 값을 기대하지 않기 때문에 수치형 특성의 경우 누락된 값을 중간값으로 대체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범주형 특성의 경우 누락된 값을 가장 많이 등장하는 카테고리로 변경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수치 입력만 받기 때문에 범주형 특성을 원</a:t>
            </a:r>
            <a:r>
              <a:rPr lang="en-US" altLang="ko-KR">
                <a:latin typeface="+mn-ea"/>
                <a:ea typeface="+mn-ea"/>
              </a:rPr>
              <a:t>-</a:t>
            </a:r>
            <a:r>
              <a:rPr lang="ko-KR" altLang="en-US">
                <a:latin typeface="+mn-ea"/>
                <a:ea typeface="+mn-ea"/>
              </a:rPr>
              <a:t>핫 인코딩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비율 특성인 </a:t>
            </a:r>
            <a:r>
              <a:rPr lang="en-US" altLang="ko-KR">
                <a:latin typeface="+mn-ea"/>
                <a:ea typeface="+mn-ea"/>
              </a:rPr>
              <a:t>bedrooms_ratio, rooms_per_house, people_per_house</a:t>
            </a:r>
            <a:r>
              <a:rPr lang="ko-KR" altLang="en-US">
                <a:latin typeface="+mn-ea"/>
                <a:ea typeface="+mn-ea"/>
              </a:rPr>
              <a:t>를 계산하여 추가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이런 특성은 중간 주택 가격과 상관관계가 높으므로 머신러닝 모델에 도움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몇 가지 클러스터 유사도 특성을 추가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위도와 경도보다 모델에 더 유용할 가능성이 높음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모델은 균등 분포나 가우스 분포에 가까운 특성을 선호하므로 꼬리가 두꺼운 분포를 띠는 특성을 로그값으로 변경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모든 특성이 대체로 동일한 스케일을 가질 때 잘 작동하므로 모든 수치 특성을 표준화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모든 작업을 수행하는 파이프라인을 만드는 코드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6D047F-A4A1-144D-588A-75285E132D01}"/>
              </a:ext>
            </a:extLst>
          </p:cNvPr>
          <p:cNvGrpSpPr/>
          <p:nvPr/>
        </p:nvGrpSpPr>
        <p:grpSpPr>
          <a:xfrm>
            <a:off x="1524000" y="1216727"/>
            <a:ext cx="5190875" cy="5193437"/>
            <a:chOff x="2017793" y="-1340528"/>
            <a:chExt cx="7858125" cy="7850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931920-85B1-EBE8-180D-0497C159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7793" y="-1340528"/>
              <a:ext cx="7748041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B4E8E7-A955-41B7-9028-C8D4C910D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7793" y="5576504"/>
              <a:ext cx="78581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7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를 실행하면 모든 변환이 수행되고 </a:t>
            </a:r>
            <a:r>
              <a:rPr lang="en-US" altLang="ko-KR">
                <a:latin typeface="+mn-ea"/>
                <a:ea typeface="+mn-ea"/>
              </a:rPr>
              <a:t>24</a:t>
            </a:r>
            <a:r>
              <a:rPr lang="ko-KR" altLang="en-US">
                <a:latin typeface="+mn-ea"/>
                <a:ea typeface="+mn-ea"/>
              </a:rPr>
              <a:t>개의 특성을 가진 넘파이 배열이 출력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169A6-FD63-0063-CA47-4D1C01BF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3639"/>
            <a:ext cx="78962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2.6.1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훈련 세트에서 훈련하고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선형 회귀 모델 훈련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훈련 세트에 적용하고 처음 다섯 개 예측과 레이블을 비교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945A8-22E6-D309-8AD6-40A5285B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5451"/>
            <a:ext cx="5514975" cy="1381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6E1118-F777-A703-AB6A-46A0AFF1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38"/>
          <a:stretch/>
        </p:blipFill>
        <p:spPr>
          <a:xfrm>
            <a:off x="1524000" y="3777020"/>
            <a:ext cx="6297227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전체 훈련 세트에 대해서 이 회귀 모델의 </a:t>
            </a:r>
            <a:r>
              <a:rPr lang="en-US" altLang="ko-KR">
                <a:latin typeface="+mn-ea"/>
                <a:ea typeface="+mn-ea"/>
              </a:rPr>
              <a:t>RMSE</a:t>
            </a:r>
            <a:r>
              <a:rPr lang="ko-KR" altLang="en-US">
                <a:latin typeface="+mn-ea"/>
                <a:ea typeface="+mn-ea"/>
              </a:rPr>
              <a:t>를 측정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사이킷런의 </a:t>
            </a:r>
            <a:r>
              <a:rPr lang="en-US" altLang="ko-KR">
                <a:latin typeface="+mn-ea"/>
                <a:ea typeface="+mn-ea"/>
              </a:rPr>
              <a:t>mean_squared_error() </a:t>
            </a:r>
            <a:r>
              <a:rPr lang="ko-KR" altLang="en-US">
                <a:latin typeface="+mn-ea"/>
                <a:ea typeface="+mn-ea"/>
              </a:rPr>
              <a:t>함수에 </a:t>
            </a:r>
            <a:r>
              <a:rPr lang="en-US" altLang="ko-KR">
                <a:latin typeface="+mn-ea"/>
                <a:ea typeface="+mn-ea"/>
              </a:rPr>
              <a:t>squared </a:t>
            </a:r>
            <a:r>
              <a:rPr lang="ko-KR" altLang="en-US">
                <a:latin typeface="+mn-ea"/>
                <a:ea typeface="+mn-ea"/>
              </a:rPr>
              <a:t>매개변수를 </a:t>
            </a:r>
            <a:r>
              <a:rPr lang="en-US" altLang="ko-KR">
                <a:latin typeface="+mn-ea"/>
                <a:ea typeface="+mn-ea"/>
              </a:rPr>
              <a:t>False</a:t>
            </a:r>
            <a:r>
              <a:rPr lang="ko-KR" altLang="en-US">
                <a:latin typeface="+mn-ea"/>
                <a:ea typeface="+mn-ea"/>
              </a:rPr>
              <a:t>로 지정하여 </a:t>
            </a:r>
            <a:r>
              <a:rPr lang="en-US" altLang="ko-KR">
                <a:latin typeface="+mn-ea"/>
                <a:ea typeface="+mn-ea"/>
              </a:rPr>
              <a:t>RMSE</a:t>
            </a:r>
            <a:r>
              <a:rPr lang="ko-KR" altLang="en-US">
                <a:latin typeface="+mn-ea"/>
                <a:ea typeface="+mn-ea"/>
              </a:rPr>
              <a:t>를 계산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96D424-7217-E2D8-F707-3526320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33525"/>
            <a:ext cx="68103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DecisionTreeRegressor</a:t>
            </a:r>
            <a:r>
              <a:rPr lang="ko-KR" altLang="en-US">
                <a:latin typeface="+mn-ea"/>
                <a:ea typeface="+mn-ea"/>
              </a:rPr>
              <a:t>를 훈련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훈련 세트로 평가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F5F4F-6CFB-CEE7-1D46-1F3CEF9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5119"/>
            <a:ext cx="7896225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5405A7-95D0-7B65-57A5-658B33AB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3330575"/>
            <a:ext cx="7886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2.6.2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교차 검증으로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폴드 교차 검증</a:t>
            </a:r>
            <a:r>
              <a:rPr lang="en-US" altLang="ko-KR">
                <a:latin typeface="+mn-ea"/>
                <a:ea typeface="+mn-ea"/>
              </a:rPr>
              <a:t>(k-fold cross-validation)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훈련 세트를 폴드 </a:t>
            </a:r>
            <a:r>
              <a:rPr lang="en-US" altLang="ko-KR">
                <a:latin typeface="+mn-ea"/>
                <a:ea typeface="+mn-ea"/>
              </a:rPr>
              <a:t>fold</a:t>
            </a:r>
            <a:r>
              <a:rPr lang="ko-KR" altLang="en-US">
                <a:latin typeface="+mn-ea"/>
                <a:ea typeface="+mn-ea"/>
              </a:rPr>
              <a:t>라 불리는 중복되지 않은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서브셋으로 랜덤으로 분할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결정 트리 모델을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번 훈련하고 평가하는데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매번 다른 폴드를 선택해 평가에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나머지 </a:t>
            </a:r>
            <a:r>
              <a:rPr lang="en-US" altLang="ko-KR">
                <a:latin typeface="+mn-ea"/>
                <a:ea typeface="+mn-ea"/>
              </a:rPr>
              <a:t>9</a:t>
            </a:r>
            <a:r>
              <a:rPr lang="ko-KR" altLang="en-US">
                <a:latin typeface="+mn-ea"/>
                <a:ea typeface="+mn-ea"/>
              </a:rPr>
              <a:t>개 폴드는 훈련에 사용됩니다</a:t>
            </a:r>
            <a:r>
              <a:rPr lang="en-US" altLang="ko-KR">
                <a:latin typeface="+mn-ea"/>
                <a:ea typeface="+mn-ea"/>
              </a:rPr>
              <a:t>. 10</a:t>
            </a:r>
            <a:r>
              <a:rPr lang="ko-KR" altLang="en-US">
                <a:latin typeface="+mn-ea"/>
                <a:ea typeface="+mn-ea"/>
              </a:rPr>
              <a:t>개의 평가 점수가 담긴 배열이 결과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4A169-3738-1935-F0FC-5F9BDFAF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44898"/>
            <a:ext cx="5718532" cy="1122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97EF42-5448-24B4-BBB8-13D119B6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46741"/>
            <a:ext cx="2943813" cy="2398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D7B74-A5CD-8901-6BAB-A5C2266EB333}"/>
              </a:ext>
            </a:extLst>
          </p:cNvPr>
          <p:cNvSpPr txBox="1"/>
          <p:nvPr/>
        </p:nvSpPr>
        <p:spPr>
          <a:xfrm>
            <a:off x="4942387" y="4453289"/>
            <a:ext cx="63511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결정 트리는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가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66.868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이고 표준 편차가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2,061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선형 회귀 모델에서 이 값을 계산하면 평균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69,858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이고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표준 편차가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4,182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따라서 결정 트리 모델이 선형 회귀 모델보다 아주 조금 나은 것 같지만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심각한 과대적합 때문에 차이가 미미함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훈련 오차가 작고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실제로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0)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검증 오차는 높기 때문에 과대적합</a:t>
            </a:r>
          </a:p>
        </p:txBody>
      </p:sp>
    </p:spTree>
    <p:extLst>
      <p:ext uri="{BB962C8B-B14F-4D97-AF65-F5344CB8AC3E}">
        <p14:creationId xmlns:p14="http://schemas.microsoft.com/office/powerpoint/2010/main" val="38029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RandomForestRegressor </a:t>
            </a:r>
            <a:r>
              <a:rPr lang="ko-KR" altLang="en-US">
                <a:latin typeface="+mn-ea"/>
                <a:ea typeface="+mn-ea"/>
              </a:rPr>
              <a:t>모델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랜덤 포레스트는 특성을 랜덤으로 선택해서 많은 결정 트리를 만들고 예측의 평균을 구하는 방식으로 작동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앙상블</a:t>
            </a:r>
            <a:r>
              <a:rPr lang="en-US" altLang="ko-KR">
                <a:latin typeface="+mn-ea"/>
                <a:ea typeface="+mn-ea"/>
              </a:rPr>
              <a:t>(ensemble) - </a:t>
            </a:r>
            <a:r>
              <a:rPr lang="ko-KR" altLang="en-US">
                <a:latin typeface="+mn-ea"/>
                <a:ea typeface="+mn-ea"/>
              </a:rPr>
              <a:t>서로 다른 모델들로 구성된 모델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앙상블은 기반 모델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여기서는 결정 트리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의 성능을 높임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E133D-1240-4A4B-02AA-21CE66D3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169250"/>
            <a:ext cx="5853344" cy="1517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F59150-F983-8543-A17B-EA0C5904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60" y="3962446"/>
            <a:ext cx="3057494" cy="2339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290F0-9AE8-22AB-D501-4AE35E4F6825}"/>
              </a:ext>
            </a:extLst>
          </p:cNvPr>
          <p:cNvSpPr txBox="1"/>
          <p:nvPr/>
        </p:nvSpPr>
        <p:spPr>
          <a:xfrm>
            <a:off x="4942387" y="4332148"/>
            <a:ext cx="6351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RandomForestRegressor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훈련하고 훈련 세트에서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측정하면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17.474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얻음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 -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매우 낮은 값으로 여전히 많이 과대적합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해결 방법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모델 단순화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제한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규제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더 많은 훈련 데이터 확보</a:t>
            </a:r>
          </a:p>
        </p:txBody>
      </p:sp>
    </p:spTree>
    <p:extLst>
      <p:ext uri="{BB962C8B-B14F-4D97-AF65-F5344CB8AC3E}">
        <p14:creationId xmlns:p14="http://schemas.microsoft.com/office/powerpoint/2010/main" val="41397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2.7.1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그리드 서치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GridSearchCV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탐색하고자 하는 하이퍼파라미터와 시도해볼 값을 지정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교차 검증을 사용해 가능한 모든 하이퍼파라미터 조합을 평가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F6E93-6B8F-C89F-8FAD-B00F44A4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5108"/>
            <a:ext cx="65341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b="1" dirty="0" smtClean="0">
                <a:cs typeface="+mj-cs"/>
              </a:rPr>
              <a:t>2</a:t>
            </a:r>
            <a:r>
              <a:rPr lang="ko-KR" altLang="en-US" sz="3600" b="1" dirty="0" smtClean="0">
                <a:cs typeface="+mj-cs"/>
              </a:rPr>
              <a:t>장</a:t>
            </a:r>
            <a:r>
              <a:rPr lang="en-US" altLang="ko-KR" sz="3600" b="1" dirty="0" smtClean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머신러닝 프로젝트 처음부터 끝까지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주택 가격을 예측하는 회귀 작업을 살펴보면서 선형 회귀</a:t>
            </a:r>
            <a:r>
              <a:rPr lang="en-US" altLang="ko-KR" sz="1600" dirty="0"/>
              <a:t>, </a:t>
            </a:r>
            <a:r>
              <a:rPr lang="ko-KR" altLang="en-US" sz="1600" dirty="0"/>
              <a:t>결정 트리</a:t>
            </a:r>
            <a:r>
              <a:rPr lang="en-US" altLang="ko-KR" sz="1600" dirty="0"/>
              <a:t>, </a:t>
            </a:r>
            <a:r>
              <a:rPr lang="ko-KR" altLang="en-US" sz="1600" dirty="0"/>
              <a:t>랜덤 포레스트 등 여러 알고리즘 학습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9CB4DD-4E58-DC75-1944-013F658CCEA6}"/>
              </a:ext>
            </a:extLst>
          </p:cNvPr>
          <p:cNvGrpSpPr/>
          <p:nvPr/>
        </p:nvGrpSpPr>
        <p:grpSpPr>
          <a:xfrm>
            <a:off x="1047131" y="4645152"/>
            <a:ext cx="10097738" cy="707136"/>
            <a:chOff x="691375" y="4645152"/>
            <a:chExt cx="10097738" cy="707136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656B5847-931B-435B-90AC-AEA96A9C1086}"/>
                </a:ext>
              </a:extLst>
            </p:cNvPr>
            <p:cNvSpPr/>
            <p:nvPr/>
          </p:nvSpPr>
          <p:spPr>
            <a:xfrm>
              <a:off x="691375" y="4645152"/>
              <a:ext cx="1009141" cy="707136"/>
            </a:xfrm>
            <a:prstGeom prst="homePlate">
              <a:avLst>
                <a:gd name="adj" fmla="val 19492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큰 그림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487C19E-3C59-4276-B058-DD0867BE7D9D}"/>
                </a:ext>
              </a:extLst>
            </p:cNvPr>
            <p:cNvSpPr/>
            <p:nvPr/>
          </p:nvSpPr>
          <p:spPr>
            <a:xfrm>
              <a:off x="3214167" y="4645152"/>
              <a:ext cx="1009141" cy="707136"/>
            </a:xfrm>
            <a:prstGeom prst="chevron">
              <a:avLst>
                <a:gd name="adj" fmla="val 21817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b="1" dirty="0">
                  <a:latin typeface="+mn-ea"/>
                </a:rPr>
                <a:t>데이터 탐색</a:t>
              </a:r>
              <a:r>
                <a:rPr lang="en-US" altLang="ko-KR" sz="1000" b="1" dirty="0">
                  <a:latin typeface="+mn-ea"/>
                </a:rPr>
                <a:t/>
              </a:r>
              <a:br>
                <a:rPr lang="en-US" altLang="ko-KR" sz="1000" b="1" dirty="0">
                  <a:latin typeface="+mn-ea"/>
                </a:rPr>
              </a:br>
              <a:r>
                <a:rPr lang="ko-KR" altLang="en-US" sz="1000" b="1" dirty="0">
                  <a:latin typeface="+mn-ea"/>
                </a:rPr>
                <a:t>시각화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0A5F7D-9A70-4BD2-868A-796FF2F77ADE}"/>
                </a:ext>
              </a:extLst>
            </p:cNvPr>
            <p:cNvSpPr/>
            <p:nvPr/>
          </p:nvSpPr>
          <p:spPr>
            <a:xfrm>
              <a:off x="4475563" y="4645152"/>
              <a:ext cx="1009141" cy="707136"/>
            </a:xfrm>
            <a:prstGeom prst="chevron">
              <a:avLst>
                <a:gd name="adj" fmla="val 23475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데이터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준비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32BD0F-888E-4066-BF84-2EC67DF77226}"/>
                </a:ext>
              </a:extLst>
            </p:cNvPr>
            <p:cNvSpPr/>
            <p:nvPr/>
          </p:nvSpPr>
          <p:spPr>
            <a:xfrm>
              <a:off x="6998355" y="4645152"/>
              <a:ext cx="1009141" cy="707136"/>
            </a:xfrm>
            <a:prstGeom prst="chevron">
              <a:avLst>
                <a:gd name="adj" fmla="val 23475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모델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조정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9B1D0064-B708-49B7-8412-468AAB06EAD5}"/>
                </a:ext>
              </a:extLst>
            </p:cNvPr>
            <p:cNvSpPr/>
            <p:nvPr/>
          </p:nvSpPr>
          <p:spPr>
            <a:xfrm>
              <a:off x="5736959" y="4645152"/>
              <a:ext cx="1009141" cy="707136"/>
            </a:xfrm>
            <a:prstGeom prst="chevron">
              <a:avLst>
                <a:gd name="adj" fmla="val 23474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선택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훈련</a:t>
              </a:r>
            </a:p>
          </p:txBody>
        </p:sp>
        <p:sp>
          <p:nvSpPr>
            <p:cNvPr id="11" name="Flowchart: Terminator 10">
              <a:extLst>
                <a:ext uri="{FF2B5EF4-FFF2-40B4-BE49-F238E27FC236}">
                  <a16:creationId xmlns:a16="http://schemas.microsoft.com/office/drawing/2014/main" id="{4842BF30-1F37-4FC1-8FF7-13DB80F7576E}"/>
                </a:ext>
              </a:extLst>
            </p:cNvPr>
            <p:cNvSpPr/>
            <p:nvPr/>
          </p:nvSpPr>
          <p:spPr>
            <a:xfrm>
              <a:off x="9521145" y="4645152"/>
              <a:ext cx="1267968" cy="707136"/>
            </a:xfrm>
            <a:prstGeom prst="flowChartTermina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시스템 론칭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모니터링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유지 보수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22E300E7-FD52-40AB-8013-D43FADCE78ED}"/>
                </a:ext>
              </a:extLst>
            </p:cNvPr>
            <p:cNvSpPr/>
            <p:nvPr/>
          </p:nvSpPr>
          <p:spPr>
            <a:xfrm>
              <a:off x="8259751" y="4645152"/>
              <a:ext cx="1009141" cy="707136"/>
            </a:xfrm>
            <a:prstGeom prst="chevron">
              <a:avLst>
                <a:gd name="adj" fmla="val 33422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솔루션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제시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4A1F9225-9CC1-43BA-940C-456F519E919D}"/>
                </a:ext>
              </a:extLst>
            </p:cNvPr>
            <p:cNvSpPr/>
            <p:nvPr/>
          </p:nvSpPr>
          <p:spPr>
            <a:xfrm>
              <a:off x="1952771" y="4645152"/>
              <a:ext cx="1009141" cy="707136"/>
            </a:xfrm>
            <a:prstGeom prst="chevron">
              <a:avLst>
                <a:gd name="adj" fmla="val 25133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데이터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구하기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param_grid</a:t>
            </a:r>
            <a:r>
              <a:rPr lang="ko-KR" altLang="en-US">
                <a:latin typeface="+mn-ea"/>
                <a:ea typeface="+mn-ea"/>
              </a:rPr>
              <a:t>에는 두 개의 딕셔너리가 있음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GridSearchCV</a:t>
            </a:r>
            <a:r>
              <a:rPr lang="ko-KR" altLang="en-US">
                <a:latin typeface="+mn-ea"/>
                <a:ea typeface="+mn-ea"/>
              </a:rPr>
              <a:t>가 먼저 첫 번째 딕셔너리에 지정된 </a:t>
            </a:r>
            <a:r>
              <a:rPr lang="en-US" altLang="ko-KR">
                <a:latin typeface="+mn-ea"/>
                <a:ea typeface="+mn-ea"/>
              </a:rPr>
              <a:t>n_clusters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max_features </a:t>
            </a:r>
            <a:r>
              <a:rPr lang="ko-KR" altLang="en-US">
                <a:latin typeface="+mn-ea"/>
                <a:ea typeface="+mn-ea"/>
              </a:rPr>
              <a:t>하이퍼파라미터 값의 </a:t>
            </a:r>
            <a:r>
              <a:rPr lang="en-US" altLang="ko-KR">
                <a:latin typeface="+mn-ea"/>
                <a:ea typeface="+mn-ea"/>
              </a:rPr>
              <a:t>3 × 3 = 9</a:t>
            </a:r>
            <a:r>
              <a:rPr lang="ko-KR" altLang="en-US">
                <a:latin typeface="+mn-ea"/>
                <a:ea typeface="+mn-ea"/>
              </a:rPr>
              <a:t>개 조합을 모두 평가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그다음 두 번째 딕셔너리에 있는 하이퍼파라미터 값의 </a:t>
            </a:r>
            <a:r>
              <a:rPr lang="en-US" altLang="ko-KR">
                <a:latin typeface="+mn-ea"/>
                <a:ea typeface="+mn-ea"/>
              </a:rPr>
              <a:t>2 × 3 = 6</a:t>
            </a:r>
            <a:r>
              <a:rPr lang="ko-KR" altLang="en-US">
                <a:latin typeface="+mn-ea"/>
                <a:ea typeface="+mn-ea"/>
              </a:rPr>
              <a:t>개 조합을 모두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따라서 그리드 서치는 총 </a:t>
            </a:r>
            <a:r>
              <a:rPr lang="en-US" altLang="ko-KR">
                <a:latin typeface="+mn-ea"/>
                <a:ea typeface="+mn-ea"/>
              </a:rPr>
              <a:t>9 + 6 = 15</a:t>
            </a:r>
            <a:r>
              <a:rPr lang="ko-KR" altLang="en-US">
                <a:latin typeface="+mn-ea"/>
                <a:ea typeface="+mn-ea"/>
              </a:rPr>
              <a:t>개의 하이퍼파라미터 조합을 탐색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3-</a:t>
            </a:r>
            <a:r>
              <a:rPr lang="ko-KR" altLang="en-US">
                <a:latin typeface="+mn-ea"/>
                <a:ea typeface="+mn-ea"/>
              </a:rPr>
              <a:t>폴드 교차 검증을 사용하므로 각 조합마다 </a:t>
            </a:r>
            <a:r>
              <a:rPr lang="en-US" altLang="ko-KR">
                <a:latin typeface="+mn-ea"/>
                <a:ea typeface="+mn-ea"/>
              </a:rPr>
              <a:t>3</a:t>
            </a:r>
            <a:r>
              <a:rPr lang="ko-KR" altLang="en-US">
                <a:latin typeface="+mn-ea"/>
                <a:ea typeface="+mn-ea"/>
              </a:rPr>
              <a:t>번씩 파이프라인을 훈련하며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이는 총 </a:t>
            </a:r>
            <a:r>
              <a:rPr lang="en-US" altLang="ko-KR">
                <a:latin typeface="+mn-ea"/>
                <a:ea typeface="+mn-ea"/>
              </a:rPr>
              <a:t>15 × 3 = 45</a:t>
            </a:r>
            <a:r>
              <a:rPr lang="ko-KR" altLang="en-US">
                <a:latin typeface="+mn-ea"/>
                <a:ea typeface="+mn-ea"/>
              </a:rPr>
              <a:t>번 훈련이 일어난다는 의미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60AAB-02A2-4768-67FA-BDEE8DAA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17518"/>
            <a:ext cx="73247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grid_search.cv_results_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속성은 딕셔너리이지만 데이터프레임으로 감싸면 각 하이퍼파라미터 조합과 교차 검증 분할에 대한 테스트 점수와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모든 분할에 대한 평균 테스트 점수를 확인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CAE5A-BB2E-3DD5-EDF3-F83B0453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69768"/>
            <a:ext cx="7324725" cy="2981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7E070-D376-5FEF-F524-806F7D8FC2E9}"/>
              </a:ext>
            </a:extLst>
          </p:cNvPr>
          <p:cNvSpPr txBox="1"/>
          <p:nvPr/>
        </p:nvSpPr>
        <p:spPr>
          <a:xfrm>
            <a:off x="1897347" y="4967190"/>
            <a:ext cx="6351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최상의 모델에 대한 평균 테스트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점수는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44,042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기본 하이퍼파라미터 값을 사용해 얻은 점수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(47,019)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보다 좋음</a:t>
            </a:r>
          </a:p>
        </p:txBody>
      </p:sp>
    </p:spTree>
    <p:extLst>
      <p:ext uri="{BB962C8B-B14F-4D97-AF65-F5344CB8AC3E}">
        <p14:creationId xmlns:p14="http://schemas.microsoft.com/office/powerpoint/2010/main" val="3323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2.7.2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랜덤 서치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하이퍼파라미터 탐색 공간이 커지면 </a:t>
            </a:r>
            <a:r>
              <a:rPr lang="en-US" altLang="ko-KR">
                <a:latin typeface="+mn-ea"/>
                <a:ea typeface="+mn-ea"/>
              </a:rPr>
              <a:t>RandomizedSearchCV</a:t>
            </a:r>
            <a:r>
              <a:rPr lang="ko-KR" altLang="en-US">
                <a:latin typeface="+mn-ea"/>
                <a:ea typeface="+mn-ea"/>
              </a:rPr>
              <a:t>가 종종 선호됨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가능한 모든 조합을 시도하는 대신 각 반복마다 하이퍼파라미터에 임의의 수를 대입하여 지정한 횟수만큼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주요 장점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ko-KR" altLang="en-US">
                <a:latin typeface="+mn-ea"/>
                <a:ea typeface="+mn-ea"/>
              </a:rPr>
              <a:t>하이퍼파라미터 값이 연속적이면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또는 이산적이지만 가능한 값이 많다면</a:t>
            </a:r>
            <a:r>
              <a:rPr lang="en-US" altLang="ko-KR">
                <a:latin typeface="+mn-ea"/>
                <a:ea typeface="+mn-ea"/>
              </a:rPr>
              <a:t>) </a:t>
            </a:r>
            <a:r>
              <a:rPr lang="ko-KR" altLang="en-US">
                <a:latin typeface="+mn-ea"/>
                <a:ea typeface="+mn-ea"/>
              </a:rPr>
              <a:t>랜덤 서치를 </a:t>
            </a:r>
            <a:r>
              <a:rPr lang="en-US" altLang="ko-KR">
                <a:latin typeface="+mn-ea"/>
                <a:ea typeface="+mn-ea"/>
              </a:rPr>
              <a:t>1,000</a:t>
            </a:r>
            <a:r>
              <a:rPr lang="ko-KR" altLang="en-US">
                <a:latin typeface="+mn-ea"/>
                <a:ea typeface="+mn-ea"/>
              </a:rPr>
              <a:t>번 실행했을 때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각 하이퍼파라미터마다 </a:t>
            </a:r>
            <a:r>
              <a:rPr lang="en-US" altLang="ko-KR">
                <a:latin typeface="+mn-ea"/>
                <a:ea typeface="+mn-ea"/>
              </a:rPr>
              <a:t>1,000</a:t>
            </a:r>
            <a:r>
              <a:rPr lang="ko-KR" altLang="en-US">
                <a:latin typeface="+mn-ea"/>
                <a:ea typeface="+mn-ea"/>
              </a:rPr>
              <a:t>개의 다른 값을 탐색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반면 그리드 서치는 하이퍼파라미터에 대해 나열한 몇 개의 값만을 탐색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ko-KR" altLang="en-US">
                <a:latin typeface="+mn-ea"/>
                <a:ea typeface="+mn-ea"/>
              </a:rPr>
              <a:t>어떤 하이퍼파라미터가 성능 면에서 큰 차이를 만들지 못하지만 아직 이 사실을 모른다고 가정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- 10 </a:t>
            </a:r>
            <a:r>
              <a:rPr lang="ko-KR" altLang="en-US">
                <a:latin typeface="+mn-ea"/>
                <a:ea typeface="+mn-ea"/>
              </a:rPr>
              <a:t>개의 가능한 값이 있을 때 이를 그리드 서치에 추가하면 훈련이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배 더 오래 걸림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하이퍼파라미터를 랜덤 서치에 추가하면 탐색 시간이 더 늘어나지 않음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en-US" altLang="ko-KR">
                <a:latin typeface="+mn-ea"/>
                <a:ea typeface="+mn-ea"/>
              </a:rPr>
              <a:t>6</a:t>
            </a:r>
            <a:r>
              <a:rPr lang="ko-KR" altLang="en-US">
                <a:latin typeface="+mn-ea"/>
                <a:ea typeface="+mn-ea"/>
              </a:rPr>
              <a:t>개의 하이퍼파라미터에 대해 각각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값을 탐색한다면 그리드 서치는 백만 번 모델을 훈련해야 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반면 랜덤 서치는 지정한 반복 횟수만큼 실행할 수 있음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하이퍼파라미터마다 가능한 값의 리스트나 확률 분포를 제공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329DD-BD20-D11D-6ADD-69DB695B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2144"/>
            <a:ext cx="702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HalvingRandomSearchCV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HalvingGridSearchCV </a:t>
            </a:r>
            <a:r>
              <a:rPr lang="ko-KR" altLang="en-US">
                <a:latin typeface="+mn-ea"/>
                <a:ea typeface="+mn-ea"/>
              </a:rPr>
              <a:t>하이퍼파라미터 탐색 클래스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빠르게 훈련하고 대규모 하이퍼파라미터 공간을 탐색하기 위해 계산 자원을 더 효율적으로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작동 방식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첫 번째 반복에서 많은 하이퍼파라미터 조합</a:t>
            </a:r>
            <a:r>
              <a:rPr lang="en-US" altLang="ko-KR">
                <a:latin typeface="+mn-ea"/>
                <a:ea typeface="+mn-ea"/>
              </a:rPr>
              <a:t>(‘</a:t>
            </a:r>
            <a:r>
              <a:rPr lang="ko-KR" altLang="en-US">
                <a:latin typeface="+mn-ea"/>
                <a:ea typeface="+mn-ea"/>
              </a:rPr>
              <a:t>후보’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이 그리드 서치나 랜덤 서치를 사용해 생성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이 후보들을 사용해 모델을 훈련하고 이전과 같은 방식으로 교차 검증을 사용해 평가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첫 번째 반복의 속도를 높이기 위해 제한된 자원으로 훈련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‘제한된 자원’이란 모델이 훈련 세트의 작은 일부분에서 훈련된다는 것을 의미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다른 제한도 가능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예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 모델이 훈련 반복 횟수에 관한 하이퍼파라미터를 가지고 있다면 반복 횟수를 줄일 수 있음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모든 후보를 평가한 후에 최상의 후보만 다음 단계로 넘어가 더 많은 자원을 사용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몇 번의 반복이 진행된 후 최종 후보들이 전체 자원을 사용해 평가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하이퍼파라미터 튜닝 시간을 단축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3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2.7.3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앙상블 방법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모델을 세밀하게 튜닝하는 또 다른 방법은 최상의 모델을 연결해보는 것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결정 트리의 앙상블인 랜덤 포레스트가 결정 트리 하나보다 더 성능이 좋은 것처럼 모델의 그룹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또는 앙상블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이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최상의 단일 모델보다 더 나은 성능을 발휘할 때가 많음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특히 개별 모델이 각기 다른 형태의 오차를 만들 때 그러함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예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최근접 이웃 모델을 훈련하고 미세 튜닝한 다음 이 모델의 예측과 랜덤 포레스트의 예측을 평균하여 예측으로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      </a:t>
            </a:r>
            <a:r>
              <a:rPr lang="ko-KR" altLang="en-US">
                <a:latin typeface="+mn-ea"/>
                <a:ea typeface="+mn-ea"/>
              </a:rPr>
              <a:t>삼는 앙상블 모델을 만들 수 있음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2.7.4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최상의 모델과 오차 분석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RandomForestRegressor</a:t>
            </a:r>
            <a:r>
              <a:rPr lang="ko-KR" altLang="en-US">
                <a:latin typeface="+mn-ea"/>
                <a:ea typeface="+mn-ea"/>
              </a:rPr>
              <a:t>는 정확한 예측을 만들기 위한 각 특성의 상대적인 중요도를 제공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중요도 점수를 내림차순으로 정렬하고 특성 이름과 함께 표시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8278E-3A32-1F62-3820-6E5B5126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6876"/>
            <a:ext cx="6261717" cy="1109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D3B222-C742-A8E4-0137-6E6250A1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5379041" cy="2964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464D0-D057-A4F9-F0F5-89A2B0FF7210}"/>
              </a:ext>
            </a:extLst>
          </p:cNvPr>
          <p:cNvSpPr txBox="1"/>
          <p:nvPr/>
        </p:nvSpPr>
        <p:spPr>
          <a:xfrm>
            <a:off x="5917499" y="4911442"/>
            <a:ext cx="6107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 정보를 바탕으로 덜 중요한 특성들을 제외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) ocean_proximity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카테고리 중 하나만 실제로 유용하므로 다른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카테고리는 제외</a:t>
            </a:r>
          </a:p>
        </p:txBody>
      </p:sp>
    </p:spTree>
    <p:extLst>
      <p:ext uri="{BB962C8B-B14F-4D97-AF65-F5344CB8AC3E}">
        <p14:creationId xmlns:p14="http://schemas.microsoft.com/office/powerpoint/2010/main" val="33397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2.7.5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테스트 세트로 시스템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테스트 세트에서 최종 모델을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테스트 세트의 특성과 레이블을 사용해 </a:t>
            </a:r>
            <a:r>
              <a:rPr lang="en-US" altLang="ko-KR">
                <a:latin typeface="+mn-ea"/>
                <a:ea typeface="+mn-ea"/>
              </a:rPr>
              <a:t>final_model</a:t>
            </a:r>
            <a:r>
              <a:rPr lang="ko-KR" altLang="en-US">
                <a:latin typeface="+mn-ea"/>
                <a:ea typeface="+mn-ea"/>
              </a:rPr>
              <a:t>을 실행하여 데이터를 변환하고 예측 및 평가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E924F2-FABA-4B06-662F-9F43CA39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2634"/>
            <a:ext cx="68484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일반화 오차의 점 추정</a:t>
            </a:r>
            <a:r>
              <a:rPr lang="en-US" altLang="ko-KR">
                <a:latin typeface="+mn-ea"/>
                <a:ea typeface="+mn-ea"/>
              </a:rPr>
              <a:t>(point estimate)</a:t>
            </a:r>
          </a:p>
          <a:p>
            <a:pPr lvl="2"/>
            <a:r>
              <a:rPr lang="en-US" altLang="ko-KR">
                <a:latin typeface="+mn-ea"/>
                <a:ea typeface="+mn-ea"/>
              </a:rPr>
              <a:t>scipy.stats.t.interval()</a:t>
            </a:r>
            <a:r>
              <a:rPr lang="ko-KR" altLang="en-US">
                <a:latin typeface="+mn-ea"/>
                <a:ea typeface="+mn-ea"/>
              </a:rPr>
              <a:t>을 사용해 일반화 오차의 </a:t>
            </a:r>
            <a:r>
              <a:rPr lang="en-US" altLang="ko-KR">
                <a:latin typeface="+mn-ea"/>
                <a:ea typeface="+mn-ea"/>
              </a:rPr>
              <a:t>95% </a:t>
            </a:r>
            <a:r>
              <a:rPr lang="ko-KR" altLang="en-US">
                <a:latin typeface="+mn-ea"/>
                <a:ea typeface="+mn-ea"/>
              </a:rPr>
              <a:t>신뢰 구간 </a:t>
            </a:r>
            <a:r>
              <a:rPr lang="en-US" altLang="ko-KR">
                <a:latin typeface="+mn-ea"/>
                <a:ea typeface="+mn-ea"/>
              </a:rPr>
              <a:t>confidence interval</a:t>
            </a:r>
            <a:r>
              <a:rPr lang="ko-KR" altLang="en-US">
                <a:latin typeface="+mn-ea"/>
                <a:ea typeface="+mn-ea"/>
              </a:rPr>
              <a:t>을 계산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구간은 </a:t>
            </a:r>
            <a:r>
              <a:rPr lang="en-US" altLang="ko-KR">
                <a:latin typeface="+mn-ea"/>
                <a:ea typeface="+mn-ea"/>
              </a:rPr>
              <a:t>39,275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43,467 </a:t>
            </a:r>
            <a:r>
              <a:rPr lang="ko-KR" altLang="en-US">
                <a:latin typeface="+mn-ea"/>
                <a:ea typeface="+mn-ea"/>
              </a:rPr>
              <a:t>사이로 꽤 크며 이전 점 추정값인 </a:t>
            </a:r>
            <a:r>
              <a:rPr lang="en-US" altLang="ko-KR">
                <a:latin typeface="+mn-ea"/>
                <a:ea typeface="+mn-ea"/>
              </a:rPr>
              <a:t>41,424</a:t>
            </a:r>
            <a:r>
              <a:rPr lang="ko-KR" altLang="en-US">
                <a:latin typeface="+mn-ea"/>
                <a:ea typeface="+mn-ea"/>
              </a:rPr>
              <a:t>는 대략 중간에 해당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0DF54-AECF-6722-DF81-48B9BE1C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29830"/>
            <a:ext cx="63817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joblib </a:t>
            </a:r>
            <a:r>
              <a:rPr lang="ko-KR" altLang="en-US">
                <a:latin typeface="+mn-ea"/>
                <a:ea typeface="+mn-ea"/>
              </a:rPr>
              <a:t>라이브러리를 사용해 모델을 저장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모델이 사용하는 모든 사용자 정의 클래스와 함수를 먼저 임포트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이 코드를 제품 환경으로 전달</a:t>
            </a:r>
            <a:r>
              <a:rPr lang="en-US" altLang="ko-KR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>
                <a:latin typeface="+mn-ea"/>
                <a:ea typeface="+mn-ea"/>
              </a:rPr>
              <a:t>모델을 로드하고 예측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A8875C-6948-C347-87F0-241B852C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178778"/>
            <a:ext cx="7433570" cy="105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2040FB-2084-4587-9A00-71AC21DE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40785"/>
            <a:ext cx="7433570" cy="30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실제 </a:t>
            </a:r>
            <a:r>
              <a:rPr lang="ko-KR" altLang="en-US" dirty="0"/>
              <a:t>데이터로 작업하기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535763"/>
          </a:xfrm>
        </p:spPr>
        <p:txBody>
          <a:bodyPr>
            <a:normAutofit/>
          </a:bodyPr>
          <a:lstStyle/>
          <a:p>
            <a:r>
              <a:rPr lang="ko-KR" altLang="en-US" dirty="0"/>
              <a:t>머신러닝을 배울 때는 인공 데이터셋이 아닌 실제 데이터로 실험해보는 것이 가장 좋음</a:t>
            </a:r>
            <a:endParaRPr lang="en-US" altLang="ko-KR" dirty="0"/>
          </a:p>
          <a:p>
            <a:pPr lvl="1"/>
            <a:r>
              <a:rPr lang="ko-KR" altLang="en-US" dirty="0"/>
              <a:t>공개 데이터셋 구하기</a:t>
            </a:r>
            <a:endParaRPr lang="en-US" altLang="ko-KR" dirty="0"/>
          </a:p>
          <a:p>
            <a:pPr lvl="2"/>
            <a:r>
              <a:rPr lang="ko-KR" altLang="en-US" dirty="0"/>
              <a:t>유명한 공개 데이터 저장소</a:t>
            </a:r>
          </a:p>
          <a:p>
            <a:pPr lvl="3"/>
            <a:r>
              <a:rPr lang="en-US" altLang="ko-KR" dirty="0" err="1"/>
              <a:t>OpenML</a:t>
            </a:r>
            <a:r>
              <a:rPr lang="en-US" altLang="ko-KR" dirty="0"/>
              <a:t>(https://openml.org )</a:t>
            </a:r>
          </a:p>
          <a:p>
            <a:pPr lvl="3"/>
            <a:r>
              <a:rPr lang="ko-KR" altLang="en-US" dirty="0" err="1"/>
              <a:t>캐글</a:t>
            </a:r>
            <a:r>
              <a:rPr lang="en-US" altLang="ko-KR" dirty="0"/>
              <a:t>(https://kaggle.com/datasets )</a:t>
            </a:r>
          </a:p>
          <a:p>
            <a:pPr lvl="3"/>
            <a:r>
              <a:rPr lang="en-US" altLang="ko-KR" dirty="0" err="1"/>
              <a:t>PapersWithCode</a:t>
            </a:r>
            <a:r>
              <a:rPr lang="en-US" altLang="ko-KR" dirty="0"/>
              <a:t>(https://paperswithcode.com/datasets )</a:t>
            </a:r>
          </a:p>
          <a:p>
            <a:pPr lvl="3"/>
            <a:r>
              <a:rPr lang="en-US" altLang="ko-KR" dirty="0"/>
              <a:t>UC </a:t>
            </a:r>
            <a:r>
              <a:rPr lang="ko-KR" altLang="en-US" dirty="0" err="1"/>
              <a:t>어바인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저장소</a:t>
            </a:r>
            <a:r>
              <a:rPr lang="en-US" altLang="ko-KR" dirty="0"/>
              <a:t>(https://archive.ics.uci.edu/ml )</a:t>
            </a:r>
          </a:p>
          <a:p>
            <a:pPr lvl="3"/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 err="1"/>
              <a:t>데이터셋</a:t>
            </a:r>
            <a:r>
              <a:rPr lang="en-US" altLang="ko-KR" dirty="0"/>
              <a:t>(https://registry.opendata.aws )</a:t>
            </a:r>
          </a:p>
          <a:p>
            <a:pPr lvl="3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en-US" altLang="ko-KR" dirty="0"/>
              <a:t>(https://tensorflow.org/datasets )</a:t>
            </a:r>
          </a:p>
          <a:p>
            <a:pPr lvl="2"/>
            <a:r>
              <a:rPr lang="ko-KR" altLang="en-US" dirty="0"/>
              <a:t>메타 포털</a:t>
            </a:r>
            <a:r>
              <a:rPr lang="en-US" altLang="ko-KR" dirty="0"/>
              <a:t>(</a:t>
            </a:r>
            <a:r>
              <a:rPr lang="ko-KR" altLang="en-US" dirty="0"/>
              <a:t>공개 데이터 저장소가 나열되어 있는 페이지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데이터 포털</a:t>
            </a:r>
            <a:r>
              <a:rPr lang="en-US" altLang="ko-KR" dirty="0"/>
              <a:t>(https://dataportals.org )</a:t>
            </a:r>
          </a:p>
          <a:p>
            <a:pPr lvl="3"/>
            <a:r>
              <a:rPr lang="ko-KR" altLang="en-US" dirty="0"/>
              <a:t>오픈 데이터 모니터</a:t>
            </a:r>
            <a:r>
              <a:rPr lang="en-US" altLang="ko-KR" dirty="0"/>
              <a:t>(https://opendatamonitor.eu )</a:t>
            </a:r>
          </a:p>
          <a:p>
            <a:pPr lvl="2"/>
            <a:r>
              <a:rPr lang="ko-KR" altLang="en-US" dirty="0"/>
              <a:t>인기 있는 공개 데이터 저장소가 나열되어 있는 다른 페이지</a:t>
            </a:r>
          </a:p>
          <a:p>
            <a:pPr lvl="3"/>
            <a:r>
              <a:rPr lang="ko-KR" altLang="en-US" dirty="0" err="1"/>
              <a:t>위키백과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목록</a:t>
            </a:r>
            <a:r>
              <a:rPr lang="en-US" altLang="ko-KR" dirty="0"/>
              <a:t>(https://homl.info/9 )</a:t>
            </a:r>
          </a:p>
          <a:p>
            <a:pPr lvl="3"/>
            <a:r>
              <a:rPr lang="en-US" altLang="ko-KR" dirty="0" err="1"/>
              <a:t>Quora</a:t>
            </a:r>
            <a:r>
              <a:rPr lang="en-US" altLang="ko-KR" dirty="0"/>
              <a:t>(https://homl.info/10 )</a:t>
            </a:r>
          </a:p>
          <a:p>
            <a:pPr lvl="3"/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ko-KR" altLang="en-US" dirty="0" err="1" smtClean="0"/>
              <a:t>서브레딧</a:t>
            </a:r>
            <a:r>
              <a:rPr lang="en-US" altLang="ko-KR" dirty="0" smtClean="0"/>
              <a:t>(https</a:t>
            </a:r>
            <a:r>
              <a:rPr lang="en-US" altLang="ko-KR" dirty="0"/>
              <a:t>://www.reddit.com/r/datasets 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7C944-B48F-4DE2-AD15-53FA4D44BCE6}"/>
              </a:ext>
            </a:extLst>
          </p:cNvPr>
          <p:cNvSpPr/>
          <p:nvPr/>
        </p:nvSpPr>
        <p:spPr>
          <a:xfrm>
            <a:off x="1922797" y="6205948"/>
            <a:ext cx="8346407" cy="340519"/>
          </a:xfrm>
          <a:prstGeom prst="roundRect">
            <a:avLst>
              <a:gd name="adj" fmla="val 26536"/>
            </a:avLst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ko-KR" altLang="en-US" sz="1400">
                <a:latin typeface="+mn-ea"/>
              </a:rPr>
              <a:t>학습에는 </a:t>
            </a:r>
            <a:r>
              <a:rPr lang="en-US" altLang="ko-KR" sz="1400" dirty="0" err="1">
                <a:latin typeface="+mn-ea"/>
              </a:rPr>
              <a:t>StatLib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저장소에 있는 캘리포니아 주택 가격</a:t>
            </a:r>
            <a:r>
              <a:rPr lang="en-US" altLang="ko-KR" sz="1400" dirty="0">
                <a:latin typeface="+mn-ea"/>
              </a:rPr>
              <a:t>(California Housing Prices) </a:t>
            </a:r>
            <a:r>
              <a:rPr lang="ko-KR" altLang="en-US" sz="1400" dirty="0">
                <a:latin typeface="+mn-ea"/>
              </a:rPr>
              <a:t>데이터셋을 사용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055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모델을 웹 사이트 안에서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사용자가 새로운 구역에 관한 정보 를 입력하고 </a:t>
            </a:r>
            <a:r>
              <a:rPr lang="en-US" altLang="ko-KR">
                <a:latin typeface="+mn-ea"/>
                <a:ea typeface="+mn-ea"/>
              </a:rPr>
              <a:t>[</a:t>
            </a:r>
            <a:r>
              <a:rPr lang="ko-KR" altLang="en-US">
                <a:latin typeface="+mn-ea"/>
                <a:ea typeface="+mn-ea"/>
              </a:rPr>
              <a:t>가격 예측하기</a:t>
            </a:r>
            <a:r>
              <a:rPr lang="en-US" altLang="ko-KR">
                <a:latin typeface="+mn-ea"/>
                <a:ea typeface="+mn-ea"/>
              </a:rPr>
              <a:t>] </a:t>
            </a:r>
            <a:r>
              <a:rPr lang="ko-KR" altLang="en-US">
                <a:latin typeface="+mn-ea"/>
                <a:ea typeface="+mn-ea"/>
              </a:rPr>
              <a:t>버튼을 클릭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이 데이터를 포함한 쿼리 </a:t>
            </a:r>
            <a:r>
              <a:rPr lang="en-US" altLang="ko-KR">
                <a:latin typeface="+mn-ea"/>
                <a:ea typeface="+mn-ea"/>
              </a:rPr>
              <a:t>query</a:t>
            </a:r>
            <a:r>
              <a:rPr lang="ko-KR" altLang="en-US">
                <a:latin typeface="+mn-ea"/>
                <a:ea typeface="+mn-ea"/>
              </a:rPr>
              <a:t>가 웹 서버로 전송되어 웹 애플리케이션으로 전달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결국 애플리케이션의 코드가 모델의 </a:t>
            </a:r>
            <a:r>
              <a:rPr lang="en-US" altLang="ko-KR">
                <a:latin typeface="+mn-ea"/>
                <a:ea typeface="+mn-ea"/>
              </a:rPr>
              <a:t>predict() </a:t>
            </a:r>
            <a:r>
              <a:rPr lang="ko-KR" altLang="en-US">
                <a:latin typeface="+mn-ea"/>
                <a:ea typeface="+mn-ea"/>
              </a:rPr>
              <a:t>메서드를 호출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모델을 사용할 때마다 로드하지 않고 서버가 시작될 때 모델을 로드하는 것이 좋음</a:t>
            </a:r>
            <a:r>
              <a:rPr lang="en-US" altLang="ko-KR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또는 웹 애플리케이션이 </a:t>
            </a:r>
            <a:r>
              <a:rPr lang="en-US" altLang="ko-KR">
                <a:latin typeface="+mn-ea"/>
                <a:ea typeface="+mn-ea"/>
              </a:rPr>
              <a:t>REST API45</a:t>
            </a:r>
            <a:r>
              <a:rPr lang="ko-KR" altLang="en-US">
                <a:latin typeface="+mn-ea"/>
                <a:ea typeface="+mn-ea"/>
              </a:rPr>
              <a:t>를 통해 질의할 수 있는 전용 웹 서비스로 모델을 감쌀 수 있음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주 애플리케이션을 건드리지 않고 모델을 새 버전으로 업그레이드하기 쉬움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필요한 만큼 웹 서비스를 시작하고 웹 애플리케이션에서 웹 서비스로 오는 요청을 로드 밸런싱</a:t>
            </a:r>
            <a:r>
              <a:rPr lang="en-US" altLang="ko-KR">
                <a:latin typeface="+mn-ea"/>
                <a:ea typeface="+mn-ea"/>
              </a:rPr>
              <a:t>(load balancing)</a:t>
            </a:r>
            <a:r>
              <a:rPr lang="ko-KR" altLang="en-US">
                <a:latin typeface="+mn-ea"/>
                <a:ea typeface="+mn-ea"/>
              </a:rPr>
              <a:t>할 수 있기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때문에 규모를 확장하기도 쉬움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웹 애플리케이션을 파이썬이 아닌 다른 언어로도 작성할 수 있음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57EBE-8B36-64B0-3AEA-AE2125EA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8" y="4026531"/>
            <a:ext cx="6981825" cy="109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3B07A1-3035-08C6-4B2F-BC3C79AF3CF5}"/>
              </a:ext>
            </a:extLst>
          </p:cNvPr>
          <p:cNvSpPr txBox="1"/>
          <p:nvPr/>
        </p:nvSpPr>
        <p:spPr>
          <a:xfrm>
            <a:off x="3042082" y="5442750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2-20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웹 서비스로 배포된 모델을 웹 애플리케이션에서 사용</a:t>
            </a:r>
          </a:p>
        </p:txBody>
      </p:sp>
    </p:spTree>
    <p:extLst>
      <p:ext uri="{BB962C8B-B14F-4D97-AF65-F5344CB8AC3E}">
        <p14:creationId xmlns:p14="http://schemas.microsoft.com/office/powerpoint/2010/main" val="32555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모델을 구글 버텍스 </a:t>
            </a:r>
            <a:r>
              <a:rPr lang="en-US" altLang="ko-KR">
                <a:latin typeface="+mn-ea"/>
                <a:ea typeface="+mn-ea"/>
              </a:rPr>
              <a:t>Vertex AI(</a:t>
            </a:r>
            <a:r>
              <a:rPr lang="ko-KR" altLang="en-US">
                <a:latin typeface="+mn-ea"/>
                <a:ea typeface="+mn-ea"/>
              </a:rPr>
              <a:t>이전 이름은 구글 클라우드 </a:t>
            </a:r>
            <a:r>
              <a:rPr lang="en-US" altLang="ko-KR">
                <a:latin typeface="+mn-ea"/>
                <a:ea typeface="+mn-ea"/>
              </a:rPr>
              <a:t>AI </a:t>
            </a:r>
            <a:r>
              <a:rPr lang="ko-KR" altLang="en-US">
                <a:latin typeface="+mn-ea"/>
                <a:ea typeface="+mn-ea"/>
              </a:rPr>
              <a:t>플랫폼과 구글 클라우드 </a:t>
            </a:r>
            <a:r>
              <a:rPr lang="en-US" altLang="ko-KR">
                <a:latin typeface="+mn-ea"/>
                <a:ea typeface="+mn-ea"/>
              </a:rPr>
              <a:t>ML </a:t>
            </a:r>
            <a:r>
              <a:rPr lang="ko-KR" altLang="en-US">
                <a:latin typeface="+mn-ea"/>
                <a:ea typeface="+mn-ea"/>
              </a:rPr>
              <a:t>엔진</a:t>
            </a:r>
            <a:r>
              <a:rPr lang="en-US" altLang="ko-KR">
                <a:latin typeface="+mn-ea"/>
                <a:ea typeface="+mn-ea"/>
              </a:rPr>
              <a:t>(Google Cloud ML Engine)</a:t>
            </a:r>
            <a:r>
              <a:rPr lang="ko-KR" altLang="en-US">
                <a:latin typeface="+mn-ea"/>
                <a:ea typeface="+mn-ea"/>
              </a:rPr>
              <a:t>와 같은 클라우드에 배포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모델의 실전 성능 모니터링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 성능을 평가하기 위해 사람의 분석을 추가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데이터가 계속 변화하면 데이터셋을 업데이트하고 모델을 정기적으로 다시 훈련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전체 공정 자동화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모델의 입력 데이터 품질 평가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모든 모델 백업</a:t>
            </a:r>
            <a:r>
              <a:rPr lang="en-US" altLang="ko-KR">
                <a:latin typeface="+mn-ea"/>
                <a:ea typeface="+mn-ea"/>
              </a:rPr>
              <a:t>(backup)</a:t>
            </a: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3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2.9 </a:t>
            </a:r>
            <a:r>
              <a:rPr lang="ko-KR" altLang="en-US" dirty="0" smtClean="0"/>
              <a:t>직접 </a:t>
            </a:r>
            <a:r>
              <a:rPr lang="ko-KR" altLang="en-US" dirty="0"/>
              <a:t>해보세요</a:t>
            </a:r>
            <a:r>
              <a:rPr lang="en-US" altLang="ko-KR" dirty="0"/>
              <a:t>!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머신러닝 프로젝트의 프로세스 요약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데이터 준비 단계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모니터링 도구 구축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사람의 평가 파이프라인 세팅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주기적인 모델 학습 자동화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직업 해보기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노트북을 꺼내 관심 있는 데이터셋을 선택해서 </a:t>
            </a:r>
            <a:r>
              <a:rPr lang="en-US" altLang="ko-KR">
                <a:latin typeface="+mn-ea"/>
                <a:ea typeface="+mn-ea"/>
              </a:rPr>
              <a:t>A</a:t>
            </a:r>
            <a:r>
              <a:rPr lang="ko-KR" altLang="en-US">
                <a:latin typeface="+mn-ea"/>
                <a:ea typeface="+mn-ea"/>
              </a:rPr>
              <a:t>부터 </a:t>
            </a:r>
            <a:r>
              <a:rPr lang="en-US" altLang="ko-KR">
                <a:latin typeface="+mn-ea"/>
                <a:ea typeface="+mn-ea"/>
              </a:rPr>
              <a:t>Z</a:t>
            </a:r>
            <a:r>
              <a:rPr lang="ko-KR" altLang="en-US">
                <a:latin typeface="+mn-ea"/>
                <a:ea typeface="+mn-ea"/>
              </a:rPr>
              <a:t>까지 전체 프로세스 만들기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캐글</a:t>
            </a:r>
            <a:r>
              <a:rPr lang="en-US" altLang="ko-KR">
                <a:latin typeface="+mn-ea"/>
                <a:ea typeface="+mn-ea"/>
              </a:rPr>
              <a:t>(https://kaggle.com ) </a:t>
            </a:r>
            <a:r>
              <a:rPr lang="ko-KR" altLang="en-US">
                <a:latin typeface="+mn-ea"/>
                <a:ea typeface="+mn-ea"/>
              </a:rPr>
              <a:t>등 경연 사이트에서 실험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5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연습문제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0841813" cy="50840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서포트 벡터 머신 회귀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sklearn.svm.SVR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kernel="linear"(</a:t>
            </a:r>
            <a:r>
              <a:rPr lang="ko-KR" altLang="en-US" sz="1600" dirty="0"/>
              <a:t>하이퍼파라미터 </a:t>
            </a:r>
            <a:r>
              <a:rPr lang="en-US" altLang="ko-KR" sz="1600" dirty="0"/>
              <a:t>C</a:t>
            </a:r>
            <a:r>
              <a:rPr lang="ko-KR" altLang="en-US" sz="1600" dirty="0"/>
              <a:t>를 바꿔가며</a:t>
            </a:r>
            <a:r>
              <a:rPr lang="en-US" altLang="ko-KR" sz="1600" dirty="0"/>
              <a:t>)</a:t>
            </a:r>
            <a:r>
              <a:rPr lang="ko-KR" altLang="en-US" sz="1600" dirty="0"/>
              <a:t>나 </a:t>
            </a:r>
            <a:r>
              <a:rPr lang="en-US" altLang="ko-KR" sz="1600" dirty="0"/>
              <a:t>kernel="</a:t>
            </a:r>
            <a:r>
              <a:rPr lang="en-US" altLang="ko-KR" sz="1600" dirty="0" err="1"/>
              <a:t>rbf</a:t>
            </a:r>
            <a:r>
              <a:rPr lang="en-US" altLang="ko-KR" sz="1600" dirty="0"/>
              <a:t>"(</a:t>
            </a:r>
            <a:r>
              <a:rPr lang="ko-KR" altLang="en-US" sz="1600" dirty="0"/>
              <a:t>하이퍼파라미터 </a:t>
            </a:r>
            <a:r>
              <a:rPr lang="en-US" altLang="ko-KR" sz="1600" dirty="0"/>
              <a:t>C</a:t>
            </a:r>
            <a:r>
              <a:rPr lang="ko-KR" altLang="en-US" sz="1600" dirty="0"/>
              <a:t>와 </a:t>
            </a:r>
            <a:r>
              <a:rPr lang="en-US" altLang="ko-KR" sz="1600" dirty="0"/>
              <a:t>gamma</a:t>
            </a:r>
            <a:r>
              <a:rPr lang="ko-KR" altLang="en-US" sz="1600" dirty="0"/>
              <a:t>를 바꿔가며</a:t>
            </a:r>
            <a:r>
              <a:rPr lang="en-US" altLang="ko-KR" sz="1600" dirty="0"/>
              <a:t>) </a:t>
            </a:r>
            <a:r>
              <a:rPr lang="ko-KR" altLang="en-US" sz="1600" dirty="0"/>
              <a:t>등의 다양한 하이퍼파라미터 설정으로 시도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GridSearchCV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RandomizedSearchCV</a:t>
            </a:r>
            <a:r>
              <a:rPr lang="ko-KR" altLang="en-US" sz="1600" dirty="0"/>
              <a:t>로 바꿔보기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가장 중요한 특성을 선택하는 </a:t>
            </a:r>
            <a:r>
              <a:rPr lang="en-US" altLang="ko-KR" sz="1600" dirty="0" err="1"/>
              <a:t>SelectFromModel</a:t>
            </a:r>
            <a:r>
              <a:rPr lang="en-US" altLang="ko-KR" sz="1600" dirty="0"/>
              <a:t> </a:t>
            </a:r>
            <a:r>
              <a:rPr lang="ko-KR" altLang="en-US" sz="1600" dirty="0"/>
              <a:t>변환기를 준비 파이프라인에 추가해보기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/>
              <a:t>fit()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안에서 </a:t>
            </a:r>
            <a:r>
              <a:rPr lang="en-US" altLang="ko-KR" sz="1600" dirty="0"/>
              <a:t>k-</a:t>
            </a:r>
            <a:r>
              <a:rPr lang="ko-KR" altLang="en-US" sz="1600" dirty="0" err="1"/>
              <a:t>최근접</a:t>
            </a:r>
            <a:r>
              <a:rPr lang="ko-KR" altLang="en-US" sz="1600" dirty="0"/>
              <a:t> 이웃 회귀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sklearn.neighbors.KNeighborsRegressor</a:t>
            </a:r>
            <a:r>
              <a:rPr lang="en-US" altLang="ko-KR" sz="1600" dirty="0"/>
              <a:t>)</a:t>
            </a:r>
            <a:r>
              <a:rPr lang="ko-KR" altLang="en-US" sz="1600" dirty="0"/>
              <a:t>를 훈련하고 </a:t>
            </a:r>
            <a:r>
              <a:rPr lang="en-US" altLang="ko-KR" sz="1600" dirty="0"/>
              <a:t>transform() </a:t>
            </a:r>
            <a:r>
              <a:rPr lang="ko-KR" altLang="en-US" sz="1600" dirty="0" err="1"/>
              <a:t>메서드에서</a:t>
            </a:r>
            <a:r>
              <a:rPr lang="ko-KR" altLang="en-US" sz="1600" dirty="0"/>
              <a:t> 이 모델의 예측을 반환하는 사용자 정의 변환기 만들기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GridSearchCV</a:t>
            </a:r>
            <a:r>
              <a:rPr lang="ko-KR" altLang="en-US" sz="1600" dirty="0"/>
              <a:t>를 사용해 준비 단계의 옵션을 자동으로 탐색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StandardScalerClone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클래스를 처음부터 다시 구현하고 </a:t>
            </a:r>
            <a:r>
              <a:rPr lang="en-US" altLang="ko-KR" sz="1600" dirty="0" err="1"/>
              <a:t>inverse_transform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추가</a:t>
            </a:r>
            <a:endParaRPr lang="en-US" altLang="ko-KR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8EE8CC-D026-47EC-A26A-ED828124ACBC}"/>
              </a:ext>
            </a:extLst>
          </p:cNvPr>
          <p:cNvSpPr/>
          <p:nvPr/>
        </p:nvSpPr>
        <p:spPr>
          <a:xfrm>
            <a:off x="1256371" y="5591443"/>
            <a:ext cx="96792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연습문제 정답은 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https://github.com/rickiepark/handson-ml3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에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있는 주피터 노트북에서 확인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0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17578</TotalTime>
  <Words>6739</Words>
  <Application>Microsoft Office PowerPoint</Application>
  <PresentationFormat>와이드스크린</PresentationFormat>
  <Paragraphs>926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2" baseType="lpstr">
      <vt:lpstr>YoonV YoonMyungjo100Std_OTF</vt:lpstr>
      <vt:lpstr>맑은 고딕</vt:lpstr>
      <vt:lpstr>맑은 고딕</vt:lpstr>
      <vt:lpstr>시스템 서체</vt:lpstr>
      <vt:lpstr>Arial</vt:lpstr>
      <vt:lpstr>Calibri</vt:lpstr>
      <vt:lpstr>Cambria Math</vt:lpstr>
      <vt:lpstr>Wingdings</vt:lpstr>
      <vt:lpstr>Office 테마</vt:lpstr>
      <vt:lpstr>핸즈온 머신러닝(3판)</vt:lpstr>
      <vt:lpstr>시작하기 전에</vt:lpstr>
      <vt:lpstr>3판의 주요 변경 내용</vt:lpstr>
      <vt:lpstr>이 책의 학습 목표</vt:lpstr>
      <vt:lpstr>이 책의 학습 목표</vt:lpstr>
      <vt:lpstr>이 책의 학습 목표</vt:lpstr>
      <vt:lpstr>Contents</vt:lpstr>
      <vt:lpstr>PowerPoint 프레젠테이션</vt:lpstr>
      <vt:lpstr>2.1 실제 데이터로 작업하기(1)</vt:lpstr>
      <vt:lpstr>2.1 실제 데이터로 작업하기(2)</vt:lpstr>
      <vt:lpstr>2.2 큰 그림 보기(1)</vt:lpstr>
      <vt:lpstr>2.2 큰 그림 보기(2)</vt:lpstr>
      <vt:lpstr>2.2 큰 그림 보기(3)</vt:lpstr>
      <vt:lpstr>2.2 큰 그림 보기(4)</vt:lpstr>
      <vt:lpstr>2.3 데이터 가져오기(1)</vt:lpstr>
      <vt:lpstr>2.3 데이터 가져오기(2)</vt:lpstr>
      <vt:lpstr>2.3 데이터 가져오기(3)</vt:lpstr>
      <vt:lpstr>2.3 데이터 가져오기(4)</vt:lpstr>
      <vt:lpstr>2.3 데이터 가져오기(5)</vt:lpstr>
      <vt:lpstr>2.3 데이터 가져오기(6)</vt:lpstr>
      <vt:lpstr>2.3 데이터 가져오기(7)</vt:lpstr>
      <vt:lpstr>2.3 데이터 가져오기(8)</vt:lpstr>
      <vt:lpstr>2.3 데이터 가져오기(9)</vt:lpstr>
      <vt:lpstr>2.3 데이터 가져오기(10)</vt:lpstr>
      <vt:lpstr>2.3 데이터 가져오기(11)</vt:lpstr>
      <vt:lpstr>2.3 데이터 가져오기(12)</vt:lpstr>
      <vt:lpstr>2.3 데이터 가져오기(13)</vt:lpstr>
      <vt:lpstr>2.3 데이터 가져오기(14)</vt:lpstr>
      <vt:lpstr>2.3 데이터 가져오기(15)</vt:lpstr>
      <vt:lpstr>2.3 데이터 가져오기(16)</vt:lpstr>
      <vt:lpstr>2.3 데이터 가져오기(17)</vt:lpstr>
      <vt:lpstr>2.3 데이터 가져오기(18)</vt:lpstr>
      <vt:lpstr>2.3 데이터 가져오기(19)</vt:lpstr>
      <vt:lpstr>2.4 데이터 이해를 위한 탐색과 시각화(1)</vt:lpstr>
      <vt:lpstr>2.4 데이터 이해를 위한 탐색과 시각화(2)</vt:lpstr>
      <vt:lpstr>2.4 데이터 이해를 위한 탐색과 시각화(3)</vt:lpstr>
      <vt:lpstr>2.4 데이터 이해를 위한 탐색과 시각화(4)</vt:lpstr>
      <vt:lpstr>2.4 데이터 이해를 위한 탐색과 시각화(5)</vt:lpstr>
      <vt:lpstr>2.4 데이터 이해를 위한 탐색과 시각화(6)</vt:lpstr>
      <vt:lpstr>2.4 데이터 이해를 위한 탐색과 시각화(7)</vt:lpstr>
      <vt:lpstr>2.4 데이터 이해를 위한 탐색과 시각화(8)</vt:lpstr>
      <vt:lpstr>2.4 데이터 이해를 위한 탐색과 시각화(9)</vt:lpstr>
      <vt:lpstr>2.5 머신러닝 알고리즘을 위한 데이터 준비(1)</vt:lpstr>
      <vt:lpstr>2.5 머신러닝 알고리즘을 위한 데이터 준비(2)</vt:lpstr>
      <vt:lpstr>2.5 머신러닝 알고리즘을 위한 데이터 준비(3)</vt:lpstr>
      <vt:lpstr>2.5 머신러닝 알고리즘을 위한 데이터 준비(4)</vt:lpstr>
      <vt:lpstr>2.5 머신러닝 알고리즘을 위한 데이터 준비(5)</vt:lpstr>
      <vt:lpstr>2.5 머신러닝 알고리즘을 위한 데이터 준비(6)</vt:lpstr>
      <vt:lpstr>2.5 머신러닝 알고리즘을 위한 데이터 준비(7)</vt:lpstr>
      <vt:lpstr>2.5 머신러닝 알고리즘을 위한 데이터 준비(8)</vt:lpstr>
      <vt:lpstr>2.5 머신러닝 알고리즘을 위한 데이터 준비(9)</vt:lpstr>
      <vt:lpstr>2.5 머신러닝 알고리즘을 위한 데이터 준비(10)</vt:lpstr>
      <vt:lpstr>2.5 머신러닝 알고리즘을 위한 데이터 준비(11)</vt:lpstr>
      <vt:lpstr>2.5 머신러닝 알고리즘을 위한 데이터 준비(12)</vt:lpstr>
      <vt:lpstr>2.5 머신러닝 알고리즘을 위한 데이터 준비(13)</vt:lpstr>
      <vt:lpstr>2.5 머신러닝 알고리즘을 위한 데이터 준비(14)</vt:lpstr>
      <vt:lpstr>2.5 머신러닝 알고리즘을 위한 데이터 준비(15)</vt:lpstr>
      <vt:lpstr>2.5 머신러닝 알고리즘을 위한 데이터 준비(16)</vt:lpstr>
      <vt:lpstr>2.5 머신러닝 알고리즘을 위한 데이터 준비(17)</vt:lpstr>
      <vt:lpstr>2.5 머신러닝 알고리즘을 위한 데이터 준비(18)</vt:lpstr>
      <vt:lpstr>2.5 머신러닝 알고리즘을 위한 데이터 준비(19)</vt:lpstr>
      <vt:lpstr>2.5 머신러닝 알고리즘을 위한 데이터 준비(20)</vt:lpstr>
      <vt:lpstr>2.5 머신러닝 알고리즘을 위한 데이터 준비(21)</vt:lpstr>
      <vt:lpstr>2.5 머신러닝 알고리즘을 위한 데이터 준비(22)</vt:lpstr>
      <vt:lpstr>2.5 머신러닝 알고리즘을 위한 데이터 준비(23)</vt:lpstr>
      <vt:lpstr>2.5 머신러닝 알고리즘을 위한 데이터 준비(24)</vt:lpstr>
      <vt:lpstr>2.5 머신러닝 알고리즘을 위한 데이터 준비(25)</vt:lpstr>
      <vt:lpstr>2.5 머신러닝 알고리즘을 위한 데이터 준비(26)</vt:lpstr>
      <vt:lpstr>2.5 머신러닝 알고리즘을 위한 데이터 준비(27)</vt:lpstr>
      <vt:lpstr>2.5 머신러닝 알고리즘을 위한 데이터 준비(28)</vt:lpstr>
      <vt:lpstr>2.5 머신러닝 알고리즘을 위한 데이터 준비(29)</vt:lpstr>
      <vt:lpstr>2.5 머신러닝 알고리즘을 위한 데이터 준비(30)</vt:lpstr>
      <vt:lpstr>2.5 머신러닝 알고리즘을 위한 데이터 준비(31)</vt:lpstr>
      <vt:lpstr>2.6 모델 선택과 훈련(1)</vt:lpstr>
      <vt:lpstr>2.6 모델 선택과 훈련(2)</vt:lpstr>
      <vt:lpstr>2.6 모델 선택과 훈련(3)</vt:lpstr>
      <vt:lpstr>2.6 모델 선택과 훈련(4)</vt:lpstr>
      <vt:lpstr>2.6 모델 선택과 훈련(5)</vt:lpstr>
      <vt:lpstr>2.7 모델 미세 튜닝(1)</vt:lpstr>
      <vt:lpstr>2.7 모델 미세 튜닝(2)</vt:lpstr>
      <vt:lpstr>2.7 모델 미세 튜닝(3)</vt:lpstr>
      <vt:lpstr>2.7 모델 미세 튜닝(4)</vt:lpstr>
      <vt:lpstr>2.7 모델 미세 튜닝(5)</vt:lpstr>
      <vt:lpstr>2.7 모델 미세 튜닝(6)</vt:lpstr>
      <vt:lpstr>2.7 모델 미세 튜닝(7)</vt:lpstr>
      <vt:lpstr>2.7 모델 미세 튜닝(8)</vt:lpstr>
      <vt:lpstr>2.7 모델 미세 튜닝(9)</vt:lpstr>
      <vt:lpstr>2.7 모델 미세 튜닝(10)</vt:lpstr>
      <vt:lpstr>2.8 론칭, 모니터링, 시스템 유지 보수(1)</vt:lpstr>
      <vt:lpstr>2.8 론칭, 모니터링, 시스템 유지 보수(2)</vt:lpstr>
      <vt:lpstr>2.8 론칭, 모니터링, 시스템 유지 보수(3)</vt:lpstr>
      <vt:lpstr>2.9 직접 해보세요!</vt:lpstr>
      <vt:lpstr>연습문제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NTS</cp:lastModifiedBy>
  <cp:revision>355</cp:revision>
  <dcterms:created xsi:type="dcterms:W3CDTF">2020-01-31T07:25:46Z</dcterms:created>
  <dcterms:modified xsi:type="dcterms:W3CDTF">2023-11-06T08:29:39Z</dcterms:modified>
</cp:coreProperties>
</file>